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wdp" ContentType="image/vnd.ms-photo"/>
  <Default Extension="jpeg" ContentType="image/jpeg"/>
  <Default Extension="rels" ContentType="application/vnd.openxmlformats-package.relationships+xml"/>
  <Override PartName="/customXml/itemProps2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diagrams/colors1.xml" ContentType="application/vnd.openxmlformats-officedocument.drawingml.diagramColors+xml"/>
  <Override PartName="/ppt/diagrams/colors2.xml" ContentType="application/vnd.openxmlformats-officedocument.drawingml.diagramColors+xml"/>
  <Override PartName="/ppt/diagrams/colors3.xml" ContentType="application/vnd.openxmlformats-officedocument.drawingml.diagramColors+xml"/>
  <Override PartName="/ppt/diagrams/colors4.xml" ContentType="application/vnd.openxmlformats-officedocument.drawingml.diagramColors+xml"/>
  <Override PartName="/ppt/diagrams/colors5.xml" ContentType="application/vnd.openxmlformats-officedocument.drawingml.diagramColors+xml"/>
  <Override PartName="/ppt/diagrams/colors6.xml" ContentType="application/vnd.openxmlformats-officedocument.drawingml.diagramColors+xml"/>
  <Override PartName="/ppt/diagrams/colors7.xml" ContentType="application/vnd.openxmlformats-officedocument.drawingml.diagramColors+xml"/>
  <Override PartName="/ppt/diagrams/data1.xml" ContentType="application/vnd.openxmlformats-officedocument.drawingml.diagramData+xml"/>
  <Override PartName="/ppt/diagrams/data2.xml" ContentType="application/vnd.openxmlformats-officedocument.drawingml.diagramData+xml"/>
  <Override PartName="/ppt/diagrams/data3.xml" ContentType="application/vnd.openxmlformats-officedocument.drawingml.diagramData+xml"/>
  <Override PartName="/ppt/diagrams/data4.xml" ContentType="application/vnd.openxmlformats-officedocument.drawingml.diagramData+xml"/>
  <Override PartName="/ppt/diagrams/data5.xml" ContentType="application/vnd.openxmlformats-officedocument.drawingml.diagramData+xml"/>
  <Override PartName="/ppt/diagrams/data6.xml" ContentType="application/vnd.openxmlformats-officedocument.drawingml.diagramData+xml"/>
  <Override PartName="/ppt/diagrams/data7.xml" ContentType="application/vnd.openxmlformats-officedocument.drawingml.diagramData+xml"/>
  <Override PartName="/ppt/diagrams/drawing1.xml" ContentType="application/vnd.ms-office.drawingml.diagramDrawing+xml"/>
  <Override PartName="/ppt/diagrams/drawing2.xml" ContentType="application/vnd.ms-office.drawingml.diagramDrawing+xml"/>
  <Override PartName="/ppt/diagrams/drawing3.xml" ContentType="application/vnd.ms-office.drawingml.diagramDrawing+xml"/>
  <Override PartName="/ppt/diagrams/drawing4.xml" ContentType="application/vnd.ms-office.drawingml.diagramDrawing+xml"/>
  <Override PartName="/ppt/diagrams/drawing5.xml" ContentType="application/vnd.ms-office.drawingml.diagramDrawing+xml"/>
  <Override PartName="/ppt/diagrams/drawing6.xml" ContentType="application/vnd.ms-office.drawingml.diagramDrawing+xml"/>
  <Override PartName="/ppt/diagrams/drawing7.xml" ContentType="application/vnd.ms-office.drawingml.diagramDrawing+xml"/>
  <Override PartName="/ppt/diagrams/layout1.xml" ContentType="application/vnd.openxmlformats-officedocument.drawingml.diagramLayout+xml"/>
  <Override PartName="/ppt/diagrams/layout2.xml" ContentType="application/vnd.openxmlformats-officedocument.drawingml.diagramLayout+xml"/>
  <Override PartName="/ppt/diagrams/layout3.xml" ContentType="application/vnd.openxmlformats-officedocument.drawingml.diagramLayout+xml"/>
  <Override PartName="/ppt/diagrams/layout4.xml" ContentType="application/vnd.openxmlformats-officedocument.drawingml.diagramLayout+xml"/>
  <Override PartName="/ppt/diagrams/layout5.xml" ContentType="application/vnd.openxmlformats-officedocument.drawingml.diagramLayout+xml"/>
  <Override PartName="/ppt/diagrams/layout6.xml" ContentType="application/vnd.openxmlformats-officedocument.drawingml.diagramLayout+xml"/>
  <Override PartName="/ppt/diagrams/layout7.xml" ContentType="application/vnd.openxmlformats-officedocument.drawingml.diagramLayout+xml"/>
  <Override PartName="/ppt/diagrams/quickStyle1.xml" ContentType="application/vnd.openxmlformats-officedocument.drawingml.diagramStyle+xml"/>
  <Override PartName="/ppt/diagrams/quickStyle2.xml" ContentType="application/vnd.openxmlformats-officedocument.drawingml.diagramStyle+xml"/>
  <Override PartName="/ppt/diagrams/quickStyle3.xml" ContentType="application/vnd.openxmlformats-officedocument.drawingml.diagramStyle+xml"/>
  <Override PartName="/ppt/diagrams/quickStyle4.xml" ContentType="application/vnd.openxmlformats-officedocument.drawingml.diagramStyle+xml"/>
  <Override PartName="/ppt/diagrams/quickStyle5.xml" ContentType="application/vnd.openxmlformats-officedocument.drawingml.diagramStyle+xml"/>
  <Override PartName="/ppt/diagrams/quickStyle6.xml" ContentType="application/vnd.openxmlformats-officedocument.drawingml.diagramStyle+xml"/>
  <Override PartName="/ppt/diagrams/quickStyle7.xml" ContentType="application/vnd.openxmlformats-officedocument.drawingml.diagramStyle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notesMasterIdLst>
    <p:notesMasterId r:id="rId5"/>
  </p:notesMasterIdLst>
  <p:sldIdLst>
    <p:sldId id="256" r:id="rId4"/>
    <p:sldId id="328" r:id="rId6"/>
    <p:sldId id="360" r:id="rId7"/>
    <p:sldId id="348" r:id="rId8"/>
    <p:sldId id="417" r:id="rId9"/>
    <p:sldId id="337" r:id="rId10"/>
    <p:sldId id="379" r:id="rId11"/>
    <p:sldId id="284" r:id="rId12"/>
    <p:sldId id="355" r:id="rId13"/>
    <p:sldId id="330" r:id="rId14"/>
    <p:sldId id="351" r:id="rId15"/>
    <p:sldId id="334" r:id="rId16"/>
    <p:sldId id="353" r:id="rId17"/>
    <p:sldId id="336" r:id="rId18"/>
    <p:sldId id="345" r:id="rId19"/>
    <p:sldId id="358" r:id="rId20"/>
    <p:sldId id="349" r:id="rId21"/>
    <p:sldId id="357" r:id="rId22"/>
    <p:sldId id="300" r:id="rId23"/>
    <p:sldId id="415" r:id="rId24"/>
    <p:sldId id="416" r:id="rId25"/>
  </p:sldIdLst>
  <p:sldSz cx="9144000" cy="5143500" type="screen16x9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en professor" initials="cp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clrMru>
    <a:srgbClr val="CCD4E5"/>
    <a:srgbClr val="8EB4DB"/>
    <a:srgbClr val="D2DCED"/>
    <a:srgbClr val="D4DCEB"/>
    <a:srgbClr val="04AE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341" autoAdjust="0"/>
    <p:restoredTop sz="88146" autoAdjust="0"/>
  </p:normalViewPr>
  <p:slideViewPr>
    <p:cSldViewPr snapToGrid="0">
      <p:cViewPr varScale="1">
        <p:scale>
          <a:sx n="103" d="100"/>
          <a:sy n="103" d="100"/>
        </p:scale>
        <p:origin x="168" y="1552"/>
      </p:cViewPr>
      <p:guideLst>
        <p:guide orient="horz" pos="1545"/>
        <p:guide pos="2755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747"/>
        <p:guide pos="2066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1" Type="http://schemas.openxmlformats.org/officeDocument/2006/relationships/customXml" Target="../customXml/item1.xml"/><Relationship Id="rId30" Type="http://schemas.openxmlformats.org/officeDocument/2006/relationships/customXmlProps" Target="../customXml/itemProps2.xml"/><Relationship Id="rId3" Type="http://schemas.openxmlformats.org/officeDocument/2006/relationships/slideMaster" Target="slideMasters/slideMaster2.xml"/><Relationship Id="rId29" Type="http://schemas.openxmlformats.org/officeDocument/2006/relationships/commentAuthors" Target="commentAuthors.xml"/><Relationship Id="rId28" Type="http://schemas.openxmlformats.org/officeDocument/2006/relationships/tableStyles" Target="tableStyles.xml"/><Relationship Id="rId27" Type="http://schemas.openxmlformats.org/officeDocument/2006/relationships/viewProps" Target="viewProps.xml"/><Relationship Id="rId26" Type="http://schemas.openxmlformats.org/officeDocument/2006/relationships/presProps" Target="presProps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64.jpeg"/></Relationships>
</file>

<file path=ppt/diagrams/_rels/data3.xml.rels><?xml version="1.0" encoding="UTF-8" standalone="yes"?>
<Relationships xmlns="http://schemas.openxmlformats.org/package/2006/relationships"><Relationship Id="rId1" Type="http://schemas.openxmlformats.org/officeDocument/2006/relationships/image" Target="../media/image65.jpeg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64.jpeg"/></Relationships>
</file>

<file path=ppt/diagrams/_rels/drawing3.xml.rels><?xml version="1.0" encoding="UTF-8" standalone="yes"?>
<Relationships xmlns="http://schemas.openxmlformats.org/package/2006/relationships"><Relationship Id="rId1" Type="http://schemas.openxmlformats.org/officeDocument/2006/relationships/image" Target="../media/image65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92CE74C-6DEF-4FB4-8A59-39133473778B}" type="doc">
      <dgm:prSet loTypeId="urn:microsoft.com/office/officeart/2005/8/layout/pyramid4" loCatId="pyramid" qsTypeId="urn:microsoft.com/office/officeart/2005/8/quickstyle/simple1" qsCatId="simple" csTypeId="urn:microsoft.com/office/officeart/2005/8/colors/accent1_2" csCatId="accent1" phldr="0"/>
      <dgm:spPr/>
      <dgm:t>
        <a:bodyPr/>
        <a:p>
          <a:endParaRPr lang="zh-CN" altLang="en-US"/>
        </a:p>
      </dgm:t>
    </dgm:pt>
    <dgm:pt modelId="{2A1811E1-894C-4231-9399-4F322BC50C4B}">
      <dgm:prSet phldrT="[文本]"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>
              <a:solidFill>
                <a:srgbClr val="FF0000"/>
              </a:solidFill>
            </a:rPr>
            <a:t>NER</a:t>
          </a:r>
          <a:r>
            <a:rPr lang="en-US" altLang="zh-CN">
              <a:solidFill>
                <a:srgbClr val="FF0000"/>
              </a:solidFill>
            </a:rPr>
            <a:t/>
          </a:r>
          <a:endParaRPr lang="en-US" altLang="zh-CN">
            <a:solidFill>
              <a:srgbClr val="FF0000"/>
            </a:solidFill>
          </a:endParaRPr>
        </a:p>
      </dgm:t>
    </dgm:pt>
    <dgm:pt modelId="{9B4C3411-A14C-485E-96C6-55403AD43BD1}" cxnId="{5C32BB48-77D3-42FC-BC17-C03D0F10E228}" type="parTrans">
      <dgm:prSet/>
      <dgm:spPr/>
      <dgm:t>
        <a:bodyPr/>
        <a:p>
          <a:endParaRPr lang="zh-CN" altLang="en-US"/>
        </a:p>
      </dgm:t>
    </dgm:pt>
    <dgm:pt modelId="{51C07BF9-9350-4CA9-8A7D-CFE261386C23}" cxnId="{5C32BB48-77D3-42FC-BC17-C03D0F10E228}" type="sibTrans">
      <dgm:prSet/>
      <dgm:spPr/>
      <dgm:t>
        <a:bodyPr/>
        <a:p>
          <a:endParaRPr lang="zh-CN" altLang="en-US"/>
        </a:p>
      </dgm:t>
    </dgm:pt>
    <dgm:pt modelId="{50FD0968-E44E-48C5-B306-90287ACE0A0F}">
      <dgm:prSet phldrT="[文本]"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/>
            <a:t/>
          </a:r>
          <a:endParaRPr lang="en-US" altLang="zh-CN"/>
        </a:p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>
              <a:solidFill>
                <a:schemeClr val="bg1"/>
              </a:solidFill>
            </a:rPr>
            <a:t>BILSTM</a:t>
          </a:r>
          <a:endParaRPr lang="en-US" altLang="zh-CN">
            <a:solidFill>
              <a:schemeClr val="bg1"/>
            </a:solidFill>
          </a:endParaRPr>
        </a:p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>
              <a:solidFill>
                <a:schemeClr val="bg1"/>
              </a:solidFill>
            </a:rPr>
            <a:t>CRF</a:t>
          </a:r>
          <a:endParaRPr lang="en-US" altLang="zh-CN">
            <a:solidFill>
              <a:schemeClr val="bg1"/>
            </a:solidFill>
          </a:endParaRPr>
        </a:p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>
              <a:solidFill>
                <a:schemeClr val="bg1"/>
              </a:solidFill>
            </a:rPr>
            <a:t>word2</a:t>
          </a:r>
          <a:r>
            <a:rPr lang="en-US" altLang="zh-CN">
              <a:solidFill>
                <a:schemeClr val="bg1"/>
              </a:solidFill>
            </a:rPr>
            <a:t>v</a:t>
          </a:r>
          <a:r>
            <a:rPr lang="en-US" altLang="zh-CN">
              <a:solidFill>
                <a:schemeClr val="bg1"/>
              </a:solidFill>
            </a:rPr>
            <a:t>ec</a:t>
          </a:r>
          <a:r>
            <a:rPr lang="en-US" altLang="zh-CN">
              <a:solidFill>
                <a:schemeClr val="bg1"/>
              </a:solidFill>
            </a:rPr>
            <a:t/>
          </a:r>
          <a:endParaRPr lang="en-US" altLang="zh-CN">
            <a:solidFill>
              <a:schemeClr val="bg1"/>
            </a:solidFill>
          </a:endParaRPr>
        </a:p>
      </dgm:t>
    </dgm:pt>
    <dgm:pt modelId="{1DCE663D-A7DE-45A5-A72E-4A12C3443888}" cxnId="{56AEA912-4AED-459E-9942-169030BDC076}" type="parTrans">
      <dgm:prSet/>
      <dgm:spPr/>
      <dgm:t>
        <a:bodyPr/>
        <a:p>
          <a:endParaRPr lang="zh-CN" altLang="en-US"/>
        </a:p>
      </dgm:t>
    </dgm:pt>
    <dgm:pt modelId="{E1719408-AF3E-4017-AD10-DB45DCFCA5B7}" cxnId="{56AEA912-4AED-459E-9942-169030BDC076}" type="sibTrans">
      <dgm:prSet/>
      <dgm:spPr/>
      <dgm:t>
        <a:bodyPr/>
        <a:p>
          <a:endParaRPr lang="zh-CN" altLang="en-US"/>
        </a:p>
      </dgm:t>
    </dgm:pt>
    <dgm:pt modelId="{05F03FE2-EC74-49ED-80B4-6407787FCD6E}">
      <dgm:prSet phldrT="[文本]"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>
              <a:solidFill>
                <a:srgbClr val="FF0000"/>
              </a:solidFill>
            </a:rPr>
            <a:t>GNN</a:t>
          </a:r>
          <a:r>
            <a:rPr lang="en-US" altLang="zh-CN">
              <a:solidFill>
                <a:srgbClr val="FF0000"/>
              </a:solidFill>
            </a:rPr>
            <a:t/>
          </a:r>
          <a:endParaRPr lang="en-US" altLang="zh-CN">
            <a:solidFill>
              <a:srgbClr val="FF0000"/>
            </a:solidFill>
          </a:endParaRPr>
        </a:p>
      </dgm:t>
    </dgm:pt>
    <dgm:pt modelId="{44924B39-ECF5-4BB8-BB3D-A8715EA6BC91}" cxnId="{29DC88BE-1313-4EA2-A812-B72187B76CF1}" type="parTrans">
      <dgm:prSet/>
      <dgm:spPr/>
      <dgm:t>
        <a:bodyPr/>
        <a:p>
          <a:endParaRPr lang="zh-CN" altLang="en-US"/>
        </a:p>
      </dgm:t>
    </dgm:pt>
    <dgm:pt modelId="{D00B75D9-CA8A-4302-B875-0A1A85E0424E}" cxnId="{29DC88BE-1313-4EA2-A812-B72187B76CF1}" type="sibTrans">
      <dgm:prSet/>
      <dgm:spPr/>
      <dgm:t>
        <a:bodyPr/>
        <a:p>
          <a:endParaRPr lang="zh-CN" altLang="en-US"/>
        </a:p>
      </dgm:t>
    </dgm:pt>
    <dgm:pt modelId="{3BCB62C1-46B2-457B-831B-55B2F55B5472}">
      <dgm:prSet phldrT="[文本]"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/>
            <a:t>Attention</a:t>
          </a:r>
          <a:r>
            <a:rPr lang="en-US" altLang="zh-CN"/>
            <a:t/>
          </a:r>
          <a:endParaRPr lang="en-US" altLang="zh-CN"/>
        </a:p>
      </dgm:t>
    </dgm:pt>
    <dgm:pt modelId="{236E42C2-A777-4D90-BACA-517217BE7498}" cxnId="{D2CBCE41-D4D7-44E4-9BDE-BAB63167071C}" type="parTrans">
      <dgm:prSet/>
      <dgm:spPr/>
      <dgm:t>
        <a:bodyPr/>
        <a:p>
          <a:endParaRPr lang="zh-CN" altLang="en-US"/>
        </a:p>
      </dgm:t>
    </dgm:pt>
    <dgm:pt modelId="{D4AE79CA-6A66-41C3-B77E-24D38DDFFBF1}" cxnId="{D2CBCE41-D4D7-44E4-9BDE-BAB63167071C}" type="sibTrans">
      <dgm:prSet/>
      <dgm:spPr/>
      <dgm:t>
        <a:bodyPr/>
        <a:p>
          <a:endParaRPr lang="zh-CN" altLang="en-US"/>
        </a:p>
      </dgm:t>
    </dgm:pt>
    <dgm:pt modelId="{18B1D897-C84F-49E9-9D3C-FFDF681AF67D}" type="pres">
      <dgm:prSet presAssocID="{192CE74C-6DEF-4FB4-8A59-39133473778B}" presName="compositeShape" presStyleCnt="0">
        <dgm:presLayoutVars>
          <dgm:chMax val="9"/>
          <dgm:dir/>
          <dgm:resizeHandles val="exact"/>
        </dgm:presLayoutVars>
      </dgm:prSet>
      <dgm:spPr/>
    </dgm:pt>
    <dgm:pt modelId="{F7ABD5FA-4F9D-4A39-9A1B-E3D71C8C2085}" type="pres">
      <dgm:prSet presAssocID="{192CE74C-6DEF-4FB4-8A59-39133473778B}" presName="triangle1" presStyleLbl="node1" presStyleIdx="0" presStyleCnt="4">
        <dgm:presLayoutVars>
          <dgm:bulletEnabled val="1"/>
        </dgm:presLayoutVars>
      </dgm:prSet>
      <dgm:spPr/>
    </dgm:pt>
    <dgm:pt modelId="{D2EC4E69-46F2-40D1-B38F-BE1EF12DE50B}" type="pres">
      <dgm:prSet presAssocID="{192CE74C-6DEF-4FB4-8A59-39133473778B}" presName="triangle2" presStyleLbl="node1" presStyleIdx="1" presStyleCnt="4">
        <dgm:presLayoutVars>
          <dgm:bulletEnabled val="1"/>
        </dgm:presLayoutVars>
      </dgm:prSet>
      <dgm:spPr/>
    </dgm:pt>
    <dgm:pt modelId="{3F9748BB-B3CD-4E73-8042-9946F5F0E980}" type="pres">
      <dgm:prSet presAssocID="{192CE74C-6DEF-4FB4-8A59-39133473778B}" presName="triangle3" presStyleLbl="node1" presStyleIdx="2" presStyleCnt="4">
        <dgm:presLayoutVars>
          <dgm:bulletEnabled val="1"/>
        </dgm:presLayoutVars>
      </dgm:prSet>
      <dgm:spPr/>
    </dgm:pt>
    <dgm:pt modelId="{5B16CAC8-1386-4C91-9D8A-5C376E530D92}" type="pres">
      <dgm:prSet presAssocID="{192CE74C-6DEF-4FB4-8A59-39133473778B}" presName="triangle4" presStyleLbl="node1" presStyleIdx="3" presStyleCnt="4">
        <dgm:presLayoutVars>
          <dgm:bulletEnabled val="1"/>
        </dgm:presLayoutVars>
      </dgm:prSet>
      <dgm:spPr/>
    </dgm:pt>
  </dgm:ptLst>
  <dgm:cxnLst>
    <dgm:cxn modelId="{5C32BB48-77D3-42FC-BC17-C03D0F10E228}" srcId="{192CE74C-6DEF-4FB4-8A59-39133473778B}" destId="{2A1811E1-894C-4231-9399-4F322BC50C4B}" srcOrd="0" destOrd="0" parTransId="{9B4C3411-A14C-485E-96C6-55403AD43BD1}" sibTransId="{51C07BF9-9350-4CA9-8A7D-CFE261386C23}"/>
    <dgm:cxn modelId="{56AEA912-4AED-459E-9942-169030BDC076}" srcId="{192CE74C-6DEF-4FB4-8A59-39133473778B}" destId="{50FD0968-E44E-48C5-B306-90287ACE0A0F}" srcOrd="1" destOrd="0" parTransId="{1DCE663D-A7DE-45A5-A72E-4A12C3443888}" sibTransId="{E1719408-AF3E-4017-AD10-DB45DCFCA5B7}"/>
    <dgm:cxn modelId="{29DC88BE-1313-4EA2-A812-B72187B76CF1}" srcId="{192CE74C-6DEF-4FB4-8A59-39133473778B}" destId="{05F03FE2-EC74-49ED-80B4-6407787FCD6E}" srcOrd="2" destOrd="0" parTransId="{44924B39-ECF5-4BB8-BB3D-A8715EA6BC91}" sibTransId="{D00B75D9-CA8A-4302-B875-0A1A85E0424E}"/>
    <dgm:cxn modelId="{D2CBCE41-D4D7-44E4-9BDE-BAB63167071C}" srcId="{192CE74C-6DEF-4FB4-8A59-39133473778B}" destId="{3BCB62C1-46B2-457B-831B-55B2F55B5472}" srcOrd="3" destOrd="0" parTransId="{236E42C2-A777-4D90-BACA-517217BE7498}" sibTransId="{D4AE79CA-6A66-41C3-B77E-24D38DDFFBF1}"/>
    <dgm:cxn modelId="{EE674F17-020F-4A71-9753-30A994BB7B8D}" type="presOf" srcId="{192CE74C-6DEF-4FB4-8A59-39133473778B}" destId="{18B1D897-C84F-49E9-9D3C-FFDF681AF67D}" srcOrd="0" destOrd="0" presId="urn:microsoft.com/office/officeart/2005/8/layout/pyramid4"/>
    <dgm:cxn modelId="{2C7A20D4-69F4-459C-B52A-FAEF9BDD7FC4}" type="presParOf" srcId="{18B1D897-C84F-49E9-9D3C-FFDF681AF67D}" destId="{F7ABD5FA-4F9D-4A39-9A1B-E3D71C8C2085}" srcOrd="0" destOrd="0" presId="urn:microsoft.com/office/officeart/2005/8/layout/pyramid4"/>
    <dgm:cxn modelId="{EE02F199-FEAC-4711-BCCD-CE5B3488C1D3}" type="presOf" srcId="{2A1811E1-894C-4231-9399-4F322BC50C4B}" destId="{F7ABD5FA-4F9D-4A39-9A1B-E3D71C8C2085}" srcOrd="0" destOrd="0" presId="urn:microsoft.com/office/officeart/2005/8/layout/pyramid4"/>
    <dgm:cxn modelId="{9B4ECAC4-13A3-4CD9-B3CA-B41316A1CBB8}" type="presParOf" srcId="{18B1D897-C84F-49E9-9D3C-FFDF681AF67D}" destId="{D2EC4E69-46F2-40D1-B38F-BE1EF12DE50B}" srcOrd="1" destOrd="0" presId="urn:microsoft.com/office/officeart/2005/8/layout/pyramid4"/>
    <dgm:cxn modelId="{DA9DE9B9-A271-48D1-B837-746DBA326155}" type="presOf" srcId="{50FD0968-E44E-48C5-B306-90287ACE0A0F}" destId="{D2EC4E69-46F2-40D1-B38F-BE1EF12DE50B}" srcOrd="0" destOrd="0" presId="urn:microsoft.com/office/officeart/2005/8/layout/pyramid4"/>
    <dgm:cxn modelId="{5FAF6919-B20E-4005-ADBD-270632D15BF5}" type="presParOf" srcId="{18B1D897-C84F-49E9-9D3C-FFDF681AF67D}" destId="{3F9748BB-B3CD-4E73-8042-9946F5F0E980}" srcOrd="2" destOrd="0" presId="urn:microsoft.com/office/officeart/2005/8/layout/pyramid4"/>
    <dgm:cxn modelId="{E8FA60CF-276B-4878-ADC5-39B91C057EAE}" type="presOf" srcId="{05F03FE2-EC74-49ED-80B4-6407787FCD6E}" destId="{3F9748BB-B3CD-4E73-8042-9946F5F0E980}" srcOrd="0" destOrd="0" presId="urn:microsoft.com/office/officeart/2005/8/layout/pyramid4"/>
    <dgm:cxn modelId="{351165B3-2B10-4CB4-9400-F2F53C07C6D3}" type="presParOf" srcId="{18B1D897-C84F-49E9-9D3C-FFDF681AF67D}" destId="{5B16CAC8-1386-4C91-9D8A-5C376E530D92}" srcOrd="3" destOrd="0" presId="urn:microsoft.com/office/officeart/2005/8/layout/pyramid4"/>
    <dgm:cxn modelId="{CBD690DF-338F-4D6A-ADCD-9A7F124ED4A1}" type="presOf" srcId="{3BCB62C1-46B2-457B-831B-55B2F55B5472}" destId="{5B16CAC8-1386-4C91-9D8A-5C376E530D92}" srcOrd="0" destOrd="0" presId="urn:microsoft.com/office/officeart/2005/8/layout/pyramid4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4DE87A2-90C2-4954-AE88-68CE368F1B8A}" type="doc">
      <dgm:prSet loTypeId="list" loCatId="list" qsTypeId="urn:microsoft.com/office/officeart/2005/8/quickstyle/simple1" qsCatId="simple" csTypeId="urn:microsoft.com/office/officeart/2005/8/colors/accent1_2" csCatId="accent1" phldr="0"/>
      <dgm:spPr/>
      <dgm:t>
        <a:bodyPr/>
        <a:p>
          <a:endParaRPr lang="zh-CN" altLang="en-US"/>
        </a:p>
      </dgm:t>
    </dgm:pt>
    <dgm:pt modelId="{6B6A3602-7C03-4A08-9FE3-537B6BB5AF43}">
      <dgm:prSet phldrT="[文本]" phldr="0" custT="1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800" b="1" dirty="0">
              <a:solidFill>
                <a:schemeClr val="tx1"/>
              </a:solidFill>
              <a:latin typeface="Verdana" panose="020B0604030504040204" pitchFamily="34" charset="0"/>
              <a:sym typeface="+mn-ea"/>
            </a:rPr>
            <a:t>难点</a:t>
          </a:r>
          <a:r>
            <a:rPr lang="zh-CN" altLang="en-US" sz="500" dirty="0">
              <a:solidFill>
                <a:schemeClr val="tx1"/>
              </a:solidFill>
              <a:latin typeface="Verdana" panose="020B0604030504040204" pitchFamily="34" charset="0"/>
              <a:sym typeface="+mn-ea"/>
            </a:rPr>
            <a:t>：</a:t>
          </a:r>
          <a:r>
            <a:rPr lang="zh-CN" altLang="en-US" sz="500" dirty="0">
              <a:solidFill>
                <a:schemeClr val="tx1"/>
              </a:solidFill>
              <a:latin typeface="Verdana" panose="020B0604030504040204" pitchFamily="34" charset="0"/>
            </a:rPr>
            <a:t/>
          </a:r>
          <a:endParaRPr lang="zh-CN" altLang="en-US" sz="500" dirty="0">
            <a:solidFill>
              <a:schemeClr val="tx1"/>
            </a:solidFill>
            <a:latin typeface="Verdana" panose="020B0604030504040204" pitchFamily="34" charset="0"/>
          </a:endParaRPr>
        </a:p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500" b="1" dirty="0">
              <a:solidFill>
                <a:schemeClr val="tx1"/>
              </a:solidFill>
              <a:latin typeface="Verdana" panose="020B0604030504040204" pitchFamily="34" charset="0"/>
              <a:sym typeface="+mn-ea"/>
            </a:rPr>
            <a:t>分词</a:t>
          </a:r>
          <a:r>
            <a:rPr lang="zh-CN" altLang="en-US" sz="500" dirty="0">
              <a:solidFill>
                <a:schemeClr val="tx1"/>
              </a:solidFill>
              <a:latin typeface="Verdana" panose="020B0604030504040204" pitchFamily="34" charset="0"/>
              <a:sym typeface="+mn-ea"/>
            </a:rPr>
            <a:t>：汉语文本没有类似英文文本中空格之类的显式标示词的边界标示符，命名实体识别的第一步就是确定词的边界，即分词。</a:t>
          </a:r>
          <a:r>
            <a:rPr lang="zh-CN" altLang="en-US" sz="500" dirty="0">
              <a:solidFill>
                <a:schemeClr val="tx1"/>
              </a:solidFill>
              <a:latin typeface="Verdana" panose="020B0604030504040204" pitchFamily="34" charset="0"/>
            </a:rPr>
            <a:t/>
          </a:r>
          <a:endParaRPr lang="zh-CN" altLang="en-US" sz="500" dirty="0">
            <a:solidFill>
              <a:schemeClr val="tx1"/>
            </a:solidFill>
            <a:latin typeface="Verdana" panose="020B0604030504040204" pitchFamily="34" charset="0"/>
          </a:endParaRPr>
        </a:p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500" b="1" dirty="0">
              <a:solidFill>
                <a:schemeClr val="tx1"/>
              </a:solidFill>
              <a:latin typeface="Verdana" panose="020B0604030504040204" pitchFamily="34" charset="0"/>
            </a:rPr>
            <a:t>数量无限</a:t>
          </a:r>
          <a:r>
            <a:rPr lang="zh-CN" altLang="en-US" sz="500" dirty="0">
              <a:solidFill>
                <a:schemeClr val="tx1"/>
              </a:solidFill>
              <a:latin typeface="Verdana" panose="020B0604030504040204" pitchFamily="34" charset="0"/>
            </a:rPr>
            <a:t>：无数新的派生词</a:t>
          </a:r>
          <a:endParaRPr lang="zh-CN" altLang="en-US" sz="500" dirty="0">
            <a:solidFill>
              <a:schemeClr val="tx1"/>
            </a:solidFill>
            <a:latin typeface="Verdana" panose="020B0604030504040204" pitchFamily="34" charset="0"/>
          </a:endParaRPr>
        </a:p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500" b="1" dirty="0">
              <a:solidFill>
                <a:schemeClr val="tx1"/>
              </a:solidFill>
              <a:latin typeface="Verdana" panose="020B0604030504040204" pitchFamily="34" charset="0"/>
            </a:rPr>
            <a:t>构词灵活</a:t>
          </a:r>
          <a:r>
            <a:rPr lang="zh-CN" altLang="en-US" sz="500" dirty="0">
              <a:solidFill>
                <a:schemeClr val="tx1"/>
              </a:solidFill>
              <a:latin typeface="Verdana" panose="020B0604030504040204" pitchFamily="34" charset="0"/>
            </a:rPr>
            <a:t>：如中国工商银行，可以简称 工行</a:t>
          </a:r>
          <a:endParaRPr lang="zh-CN" altLang="en-US" sz="500" dirty="0">
            <a:solidFill>
              <a:schemeClr val="tx1"/>
            </a:solidFill>
            <a:latin typeface="Verdana" panose="020B0604030504040204" pitchFamily="34" charset="0"/>
          </a:endParaRPr>
        </a:p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500" b="1"/>
            <a:t>类别模糊</a:t>
          </a:r>
          <a:r>
            <a:rPr lang="zh-CN" altLang="en-US" sz="500"/>
            <a:t>：如</a:t>
          </a:r>
          <a:r>
            <a:rPr lang="en-US" altLang="zh-CN" sz="500"/>
            <a:t>“</a:t>
          </a:r>
          <a:r>
            <a:rPr lang="zh-CN" altLang="en-US" sz="500"/>
            <a:t>国家</a:t>
          </a:r>
          <a:r>
            <a:rPr lang="zh-CN" altLang="en-US" sz="500"/>
            <a:t>博物馆</a:t>
          </a:r>
          <a:r>
            <a:rPr lang="en-US" altLang="zh-CN" sz="500"/>
            <a:t>”</a:t>
          </a:r>
          <a:r>
            <a:rPr lang="zh-CN" altLang="en-US" sz="500"/>
            <a:t>，</a:t>
          </a:r>
          <a:r>
            <a:rPr lang="zh-CN" altLang="en-US" sz="500"/>
            <a:t>可以</a:t>
          </a:r>
          <a:r>
            <a:rPr lang="zh-CN" altLang="en-US" sz="500"/>
            <a:t>看作</a:t>
          </a:r>
          <a:r>
            <a:rPr lang="zh-CN" altLang="en-US" sz="500"/>
            <a:t>是</a:t>
          </a:r>
          <a:r>
            <a:rPr lang="zh-CN" altLang="en-US" sz="500"/>
            <a:t>属于</a:t>
          </a:r>
          <a:r>
            <a:rPr lang="zh-CN" altLang="en-US" sz="500"/>
            <a:t>地名，</a:t>
          </a:r>
          <a:r>
            <a:rPr lang="zh-CN" altLang="en-US" sz="500"/>
            <a:t>也可以</a:t>
          </a:r>
          <a:r>
            <a:rPr lang="zh-CN" altLang="en-US" sz="500"/>
            <a:t>看成</a:t>
          </a:r>
          <a:r>
            <a:rPr lang="zh-CN" altLang="en-US" sz="500"/>
            <a:t>一个</a:t>
          </a:r>
          <a:r>
            <a:rPr lang="zh-CN" altLang="en-US" sz="500"/>
            <a:t>机构。</a:t>
          </a:r>
          <a:r>
            <a:rPr lang="zh-CN" altLang="en-US" sz="500"/>
            <a:t/>
          </a:r>
          <a:endParaRPr lang="zh-CN" altLang="en-US" sz="500"/>
        </a:p>
      </dgm:t>
    </dgm:pt>
    <dgm:pt modelId="{F61A927E-5680-4362-BB5D-EBD011A68A03}" cxnId="{B01D62BE-4D21-489F-9AA7-5437700D78A8}" type="parTrans">
      <dgm:prSet/>
      <dgm:spPr/>
      <dgm:t>
        <a:bodyPr/>
        <a:p>
          <a:endParaRPr lang="zh-CN" altLang="en-US"/>
        </a:p>
      </dgm:t>
    </dgm:pt>
    <dgm:pt modelId="{CB43CC02-BC27-4D40-B443-ED14B7BA599F}" cxnId="{B01D62BE-4D21-489F-9AA7-5437700D78A8}" type="sibTrans">
      <dgm:prSet/>
      <dgm:spPr/>
      <dgm:t>
        <a:bodyPr/>
        <a:p>
          <a:endParaRPr lang="zh-CN" altLang="en-US"/>
        </a:p>
      </dgm:t>
    </dgm:pt>
    <dgm:pt modelId="{6940AFFB-D668-4BD8-9129-605B8D2B4116}">
      <dgm:prSet phldrT="[文本]" phldr="0" custT="1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900" dirty="0">
              <a:solidFill>
                <a:schemeClr val="tx1"/>
              </a:solidFill>
              <a:sym typeface="+mn-ea"/>
            </a:rPr>
            <a:t>方法：</a:t>
          </a:r>
          <a:r>
            <a:rPr lang="zh-CN" altLang="en-US" sz="500" dirty="0">
              <a:solidFill>
                <a:schemeClr val="tx1"/>
              </a:solidFill>
              <a:sym typeface="+mn-ea"/>
            </a:rPr>
            <a:t/>
          </a:r>
          <a:endParaRPr lang="zh-CN" altLang="en-US" sz="500" dirty="0">
            <a:solidFill>
              <a:schemeClr val="tx1"/>
            </a:solidFill>
            <a:sym typeface="+mn-ea"/>
          </a:endParaRPr>
        </a:p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500" dirty="0">
              <a:solidFill>
                <a:schemeClr val="tx1"/>
              </a:solidFill>
            </a:rPr>
            <a:t>             基于规则的方法</a:t>
          </a:r>
          <a:endParaRPr lang="zh-CN" altLang="en-US" sz="500" dirty="0">
            <a:solidFill>
              <a:schemeClr val="tx1"/>
            </a:solidFill>
          </a:endParaRPr>
        </a:p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500" dirty="0">
              <a:solidFill>
                <a:schemeClr val="tx1"/>
              </a:solidFill>
            </a:rPr>
            <a:t>             基于统计的方法</a:t>
          </a:r>
          <a:r>
            <a:rPr lang="zh-CN" altLang="en-US" sz="500" dirty="0">
              <a:solidFill>
                <a:schemeClr val="tx1"/>
              </a:solidFill>
              <a:sym typeface="+mn-ea"/>
            </a:rPr>
            <a:t/>
          </a:r>
          <a:endParaRPr lang="zh-CN" altLang="en-US" sz="500" dirty="0">
            <a:solidFill>
              <a:schemeClr val="tx1"/>
            </a:solidFill>
            <a:sym typeface="+mn-ea"/>
          </a:endParaRPr>
        </a:p>
      </dgm:t>
    </dgm:pt>
    <dgm:pt modelId="{FB1DF219-2AB6-4BFD-9134-CA80A9275C31}" cxnId="{0A85B7CB-83D6-472C-86BE-876549473FBB}" type="parTrans">
      <dgm:prSet/>
      <dgm:spPr/>
      <dgm:t>
        <a:bodyPr/>
        <a:p>
          <a:endParaRPr lang="zh-CN" altLang="en-US"/>
        </a:p>
      </dgm:t>
    </dgm:pt>
    <dgm:pt modelId="{98E3B33B-07E4-45D9-9332-AD6AF8788B4E}" cxnId="{0A85B7CB-83D6-472C-86BE-876549473FBB}" type="sibTrans">
      <dgm:prSet/>
      <dgm:spPr/>
      <dgm:t>
        <a:bodyPr/>
        <a:p>
          <a:endParaRPr lang="zh-CN" altLang="en-US"/>
        </a:p>
      </dgm:t>
    </dgm:pt>
    <dgm:pt modelId="{8D7D926F-7ABD-4470-9428-D99B90401355}">
      <dgm:prSet phldrT="[文本]" phldr="0" custT="1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800" dirty="0">
              <a:solidFill>
                <a:srgbClr val="333333"/>
              </a:solidFill>
              <a:latin typeface="Verdana" panose="020B0604030504040204" pitchFamily="34" charset="0"/>
              <a:sym typeface="+mn-ea"/>
            </a:rPr>
            <a:t>重要性</a:t>
          </a:r>
          <a:r>
            <a:rPr lang="zh-CN" altLang="en-US" sz="500" dirty="0">
              <a:solidFill>
                <a:srgbClr val="333333"/>
              </a:solidFill>
              <a:latin typeface="Verdana" panose="020B0604030504040204" pitchFamily="34" charset="0"/>
              <a:sym typeface="+mn-ea"/>
            </a:rPr>
            <a:t>：</a:t>
          </a:r>
          <a:endParaRPr lang="zh-CN" altLang="en-US" sz="500" dirty="0">
            <a:solidFill>
              <a:srgbClr val="333333"/>
            </a:solidFill>
            <a:latin typeface="Verdana" panose="020B0604030504040204" pitchFamily="34" charset="0"/>
            <a:sym typeface="+mn-ea"/>
          </a:endParaRPr>
        </a:p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500" dirty="0">
              <a:solidFill>
                <a:srgbClr val="333333"/>
              </a:solidFill>
              <a:latin typeface="Verdana" panose="020B0604030504040204" pitchFamily="34" charset="0"/>
              <a:sym typeface="+mn-ea"/>
            </a:rPr>
            <a:t>从它也是</a:t>
          </a:r>
          <a:r>
            <a:rPr lang="zh-CN" altLang="en-US" sz="500" b="1" dirty="0">
              <a:solidFill>
                <a:srgbClr val="333333"/>
              </a:solidFill>
              <a:latin typeface="Verdana" panose="020B0604030504040204" pitchFamily="34" charset="0"/>
              <a:sym typeface="+mn-ea"/>
            </a:rPr>
            <a:t>信息抽取、信息检索、机器翻译、问答系统</a:t>
          </a:r>
          <a:r>
            <a:rPr lang="zh-CN" altLang="en-US" sz="500" dirty="0">
              <a:solidFill>
                <a:srgbClr val="333333"/>
              </a:solidFill>
              <a:latin typeface="Verdana" panose="020B0604030504040204" pitchFamily="34" charset="0"/>
              <a:sym typeface="+mn-ea"/>
            </a:rPr>
            <a:t>等多种自然语言处理技术必不可少的组成部分。</a:t>
          </a:r>
          <a:r>
            <a:rPr lang="zh-CN" altLang="en-US" sz="500"/>
            <a:t/>
          </a:r>
          <a:endParaRPr lang="zh-CN" altLang="en-US" sz="500"/>
        </a:p>
      </dgm:t>
    </dgm:pt>
    <dgm:pt modelId="{0875CEC4-80CC-41B9-A477-9AB3EECFEB2E}" cxnId="{5F3E8EE6-C552-40FA-9B89-863EF7235A93}" type="parTrans">
      <dgm:prSet/>
      <dgm:spPr/>
      <dgm:t>
        <a:bodyPr/>
        <a:p>
          <a:endParaRPr lang="zh-CN" altLang="en-US"/>
        </a:p>
      </dgm:t>
    </dgm:pt>
    <dgm:pt modelId="{231C785A-FE6D-42DD-BDA6-806FBE4CB729}" cxnId="{5F3E8EE6-C552-40FA-9B89-863EF7235A93}" type="sibTrans">
      <dgm:prSet/>
      <dgm:spPr/>
      <dgm:t>
        <a:bodyPr/>
        <a:p>
          <a:endParaRPr lang="zh-CN" altLang="en-US"/>
        </a:p>
      </dgm:t>
    </dgm:pt>
    <dgm:pt modelId="{9C927FE2-659C-4ADB-99F5-03AF78EC645E}" type="pres">
      <dgm:prSet presAssocID="{C4DE87A2-90C2-4954-AE88-68CE368F1B8A}" presName="Name0" presStyleCnt="0">
        <dgm:presLayoutVars>
          <dgm:dir/>
          <dgm:resizeHandles val="exact"/>
        </dgm:presLayoutVars>
      </dgm:prSet>
      <dgm:spPr/>
    </dgm:pt>
    <dgm:pt modelId="{AE896DB7-2222-4F28-A6C2-04AFC8734CCE}" type="pres">
      <dgm:prSet presAssocID="{6B6A3602-7C03-4A08-9FE3-537B6BB5AF43}" presName="composite" presStyleCnt="0"/>
      <dgm:spPr/>
    </dgm:pt>
    <dgm:pt modelId="{7DB282D5-F713-4A85-A4CF-FCCD1C2C3C3D}" type="pres">
      <dgm:prSet presAssocID="{6B6A3602-7C03-4A08-9FE3-537B6BB5AF43}" presName="rect1" presStyleLbl="trAlignAcc1" presStyleIdx="0" presStyleCnt="3">
        <dgm:presLayoutVars>
          <dgm:bulletEnabled val="1"/>
        </dgm:presLayoutVars>
      </dgm:prSet>
      <dgm:spPr/>
    </dgm:pt>
    <dgm:pt modelId="{E540E1E5-3190-4D7A-924E-F3721DD42C80}" type="pres">
      <dgm:prSet presAssocID="{6B6A3602-7C03-4A08-9FE3-537B6BB5AF43}" presName="rect2" presStyleLbl="fgImgPlace1" presStyleIdx="0" presStyleCnt="3"/>
      <dgm:spPr>
        <a:blipFill>
          <a:blip xmlns:r="http://schemas.openxmlformats.org/officeDocument/2006/relationships" r:embed="rId1"/>
          <a:stretch>
            <a:fillRect/>
          </a:stretch>
        </a:blipFill>
      </dgm:spPr>
    </dgm:pt>
    <dgm:pt modelId="{2912C659-E08D-401E-8A66-DDB4396530B6}" type="pres">
      <dgm:prSet presAssocID="{CB43CC02-BC27-4D40-B443-ED14B7BA599F}" presName="sibTrans" presStyleCnt="0"/>
      <dgm:spPr/>
    </dgm:pt>
    <dgm:pt modelId="{AB39BD6E-F2DF-4E47-ACFE-86B619D09363}" type="pres">
      <dgm:prSet presAssocID="{6940AFFB-D668-4BD8-9129-605B8D2B4116}" presName="composite" presStyleCnt="0"/>
      <dgm:spPr/>
    </dgm:pt>
    <dgm:pt modelId="{DFFBD932-985D-4E5B-A0C5-9B8CC977C2DC}" type="pres">
      <dgm:prSet presAssocID="{6940AFFB-D668-4BD8-9129-605B8D2B4116}" presName="rect1" presStyleLbl="trAlignAcc1" presStyleIdx="1" presStyleCnt="3">
        <dgm:presLayoutVars>
          <dgm:bulletEnabled val="1"/>
        </dgm:presLayoutVars>
      </dgm:prSet>
      <dgm:spPr/>
    </dgm:pt>
    <dgm:pt modelId="{28ADC5EC-F0D3-4E8C-B6D5-614114BB7A84}" type="pres">
      <dgm:prSet presAssocID="{6940AFFB-D668-4BD8-9129-605B8D2B4116}" presName="rect2" presStyleLbl="fgImgPlace1" presStyleIdx="1" presStyleCnt="3"/>
      <dgm:spPr>
        <a:blipFill>
          <a:blip xmlns:r="http://schemas.openxmlformats.org/officeDocument/2006/relationships" r:embed="rId1"/>
          <a:stretch>
            <a:fillRect/>
          </a:stretch>
        </a:blipFill>
      </dgm:spPr>
    </dgm:pt>
    <dgm:pt modelId="{6B90852F-D19D-457A-8988-395702F81514}" type="pres">
      <dgm:prSet presAssocID="{98E3B33B-07E4-45D9-9332-AD6AF8788B4E}" presName="sibTrans" presStyleCnt="0"/>
      <dgm:spPr/>
    </dgm:pt>
    <dgm:pt modelId="{66530A49-FB05-40F7-AE57-E43CACC0BED1}" type="pres">
      <dgm:prSet presAssocID="{8D7D926F-7ABD-4470-9428-D99B90401355}" presName="composite" presStyleCnt="0"/>
      <dgm:spPr/>
    </dgm:pt>
    <dgm:pt modelId="{DDC636F0-514D-4C8C-930F-9577741FD626}" type="pres">
      <dgm:prSet presAssocID="{8D7D926F-7ABD-4470-9428-D99B90401355}" presName="rect1" presStyleLbl="trAlignAcc1" presStyleIdx="2" presStyleCnt="3">
        <dgm:presLayoutVars>
          <dgm:bulletEnabled val="1"/>
        </dgm:presLayoutVars>
      </dgm:prSet>
      <dgm:spPr/>
    </dgm:pt>
    <dgm:pt modelId="{D49C84B4-3214-4976-9075-25A998075DEC}" type="pres">
      <dgm:prSet presAssocID="{8D7D926F-7ABD-4470-9428-D99B90401355}" presName="rect2" presStyleLbl="fgImgPlace1" presStyleIdx="2" presStyleCnt="3"/>
      <dgm:spPr>
        <a:blipFill>
          <a:blip xmlns:r="http://schemas.openxmlformats.org/officeDocument/2006/relationships" r:embed="rId1"/>
          <a:stretch>
            <a:fillRect/>
          </a:stretch>
        </a:blipFill>
      </dgm:spPr>
    </dgm:pt>
  </dgm:ptLst>
  <dgm:cxnLst>
    <dgm:cxn modelId="{B01D62BE-4D21-489F-9AA7-5437700D78A8}" srcId="{C4DE87A2-90C2-4954-AE88-68CE368F1B8A}" destId="{6B6A3602-7C03-4A08-9FE3-537B6BB5AF43}" srcOrd="0" destOrd="0" parTransId="{F61A927E-5680-4362-BB5D-EBD011A68A03}" sibTransId="{CB43CC02-BC27-4D40-B443-ED14B7BA599F}"/>
    <dgm:cxn modelId="{0A85B7CB-83D6-472C-86BE-876549473FBB}" srcId="{C4DE87A2-90C2-4954-AE88-68CE368F1B8A}" destId="{6940AFFB-D668-4BD8-9129-605B8D2B4116}" srcOrd="1" destOrd="0" parTransId="{FB1DF219-2AB6-4BFD-9134-CA80A9275C31}" sibTransId="{98E3B33B-07E4-45D9-9332-AD6AF8788B4E}"/>
    <dgm:cxn modelId="{5F3E8EE6-C552-40FA-9B89-863EF7235A93}" srcId="{C4DE87A2-90C2-4954-AE88-68CE368F1B8A}" destId="{8D7D926F-7ABD-4470-9428-D99B90401355}" srcOrd="2" destOrd="0" parTransId="{0875CEC4-80CC-41B9-A477-9AB3EECFEB2E}" sibTransId="{231C785A-FE6D-42DD-BDA6-806FBE4CB729}"/>
    <dgm:cxn modelId="{9C506E8B-7A6D-4F8A-8676-A049629A82A9}" type="presOf" srcId="{C4DE87A2-90C2-4954-AE88-68CE368F1B8A}" destId="{9C927FE2-659C-4ADB-99F5-03AF78EC645E}" srcOrd="0" destOrd="0" presId="urn:microsoft.com/office/officeart/2008/layout/PictureStrips"/>
    <dgm:cxn modelId="{FC83D980-EA88-4C47-BA18-944FA68A3FC2}" type="presParOf" srcId="{9C927FE2-659C-4ADB-99F5-03AF78EC645E}" destId="{AE896DB7-2222-4F28-A6C2-04AFC8734CCE}" srcOrd="0" destOrd="0" presId="urn:microsoft.com/office/officeart/2008/layout/PictureStrips"/>
    <dgm:cxn modelId="{F123D810-53FB-41FF-98AC-0AECE409AE60}" type="presParOf" srcId="{AE896DB7-2222-4F28-A6C2-04AFC8734CCE}" destId="{7DB282D5-F713-4A85-A4CF-FCCD1C2C3C3D}" srcOrd="0" destOrd="0" presId="urn:microsoft.com/office/officeart/2008/layout/PictureStrips"/>
    <dgm:cxn modelId="{837DC2DC-6CDE-4239-8E8F-67985559CEB8}" type="presOf" srcId="{6B6A3602-7C03-4A08-9FE3-537B6BB5AF43}" destId="{7DB282D5-F713-4A85-A4CF-FCCD1C2C3C3D}" srcOrd="0" destOrd="0" presId="urn:microsoft.com/office/officeart/2008/layout/PictureStrips"/>
    <dgm:cxn modelId="{E56E2ADB-EB9D-4C45-970E-C95830EC0D97}" type="presParOf" srcId="{AE896DB7-2222-4F28-A6C2-04AFC8734CCE}" destId="{E540E1E5-3190-4D7A-924E-F3721DD42C80}" srcOrd="1" destOrd="0" presId="urn:microsoft.com/office/officeart/2008/layout/PictureStrips"/>
    <dgm:cxn modelId="{9BB77D40-412B-469A-A407-80A7C14B0050}" type="presParOf" srcId="{9C927FE2-659C-4ADB-99F5-03AF78EC645E}" destId="{2912C659-E08D-401E-8A66-DDB4396530B6}" srcOrd="1" destOrd="0" presId="urn:microsoft.com/office/officeart/2008/layout/PictureStrips"/>
    <dgm:cxn modelId="{65F8AA23-8651-4EFB-B5AB-73EB2BEA055C}" type="presParOf" srcId="{9C927FE2-659C-4ADB-99F5-03AF78EC645E}" destId="{AB39BD6E-F2DF-4E47-ACFE-86B619D09363}" srcOrd="2" destOrd="0" presId="urn:microsoft.com/office/officeart/2008/layout/PictureStrips"/>
    <dgm:cxn modelId="{CD1A6D85-61BD-4709-B010-0E5AF7B94D35}" type="presParOf" srcId="{AB39BD6E-F2DF-4E47-ACFE-86B619D09363}" destId="{DFFBD932-985D-4E5B-A0C5-9B8CC977C2DC}" srcOrd="0" destOrd="2" presId="urn:microsoft.com/office/officeart/2008/layout/PictureStrips"/>
    <dgm:cxn modelId="{A5BB2DB7-CA44-44D0-8BE3-F190693527C2}" type="presOf" srcId="{6940AFFB-D668-4BD8-9129-605B8D2B4116}" destId="{DFFBD932-985D-4E5B-A0C5-9B8CC977C2DC}" srcOrd="0" destOrd="0" presId="urn:microsoft.com/office/officeart/2008/layout/PictureStrips"/>
    <dgm:cxn modelId="{6FC130B3-C5AA-493F-BA6B-1713C76DFCA9}" type="presParOf" srcId="{AB39BD6E-F2DF-4E47-ACFE-86B619D09363}" destId="{28ADC5EC-F0D3-4E8C-B6D5-614114BB7A84}" srcOrd="1" destOrd="2" presId="urn:microsoft.com/office/officeart/2008/layout/PictureStrips"/>
    <dgm:cxn modelId="{B9D8661C-CEB5-4A00-8863-8F467F8C5A93}" type="presParOf" srcId="{9C927FE2-659C-4ADB-99F5-03AF78EC645E}" destId="{6B90852F-D19D-457A-8988-395702F81514}" srcOrd="3" destOrd="0" presId="urn:microsoft.com/office/officeart/2008/layout/PictureStrips"/>
    <dgm:cxn modelId="{072B1552-D0BF-4231-8E5A-5C0E380482E3}" type="presParOf" srcId="{9C927FE2-659C-4ADB-99F5-03AF78EC645E}" destId="{66530A49-FB05-40F7-AE57-E43CACC0BED1}" srcOrd="4" destOrd="0" presId="urn:microsoft.com/office/officeart/2008/layout/PictureStrips"/>
    <dgm:cxn modelId="{DC478023-5816-4305-B049-C2987EE536F0}" type="presParOf" srcId="{66530A49-FB05-40F7-AE57-E43CACC0BED1}" destId="{DDC636F0-514D-4C8C-930F-9577741FD626}" srcOrd="0" destOrd="4" presId="urn:microsoft.com/office/officeart/2008/layout/PictureStrips"/>
    <dgm:cxn modelId="{71B8917A-0787-47F1-A2F6-F5DA780492AA}" type="presOf" srcId="{8D7D926F-7ABD-4470-9428-D99B90401355}" destId="{DDC636F0-514D-4C8C-930F-9577741FD626}" srcOrd="0" destOrd="0" presId="urn:microsoft.com/office/officeart/2008/layout/PictureStrips"/>
    <dgm:cxn modelId="{34181530-31A3-4FCC-83AA-54B5F9790667}" type="presParOf" srcId="{66530A49-FB05-40F7-AE57-E43CACC0BED1}" destId="{D49C84B4-3214-4976-9075-25A998075DEC}" srcOrd="1" destOrd="4" presId="urn:microsoft.com/office/officeart/2008/layout/PictureStrips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A80B801-4D7D-4965-82BE-7F6C0BDAA7E9}" type="doc">
      <dgm:prSet loTypeId="list" loCatId="list" qsTypeId="urn:microsoft.com/office/officeart/2005/8/quickstyle/simple2" qsCatId="simple" csTypeId="urn:microsoft.com/office/officeart/2005/8/colors/accent1_2" csCatId="accent1" phldr="0"/>
      <dgm:spPr/>
    </dgm:pt>
    <dgm:pt modelId="{3C9674B3-1583-4D33-BC26-7BB8023FF72F}">
      <dgm:prSet phldrT="[文本]" phldr="0" custT="1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b="1" dirty="0">
              <a:latin typeface="Verdana" panose="020B0604030504040204" pitchFamily="34" charset="0"/>
              <a:sym typeface="+mn-ea"/>
            </a:rPr>
            <a:t>基于规则和词典的方法</a:t>
          </a:r>
          <a:r>
            <a:rPr lang="zh-CN" altLang="en-US" sz="1400"/>
            <a:t/>
          </a:r>
          <a:endParaRPr lang="zh-CN" altLang="en-US" sz="1400"/>
        </a:p>
      </dgm:t>
    </dgm:pt>
    <dgm:pt modelId="{F7BD322C-27D7-45F2-96EE-D83EBC0AC7EF}" cxnId="{610C1D29-F804-444B-B070-5379EA245B56}" type="parTrans">
      <dgm:prSet/>
      <dgm:spPr/>
    </dgm:pt>
    <dgm:pt modelId="{8AA2FC1B-0608-487E-81A7-9D1A031DE1EA}" cxnId="{610C1D29-F804-444B-B070-5379EA245B56}" type="sibTrans">
      <dgm:prSet/>
      <dgm:spPr/>
    </dgm:pt>
    <dgm:pt modelId="{29255780-1696-48A1-8987-82A759466EC9}">
      <dgm:prSet phldrT="[文本]" phldr="0" custT="1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b="1" dirty="0">
              <a:latin typeface="Verdana" panose="020B0604030504040204" pitchFamily="34" charset="0"/>
              <a:sym typeface="+mn-ea"/>
            </a:rPr>
            <a:t>基于统计的方法</a:t>
          </a:r>
          <a:r>
            <a:rPr lang="zh-CN" altLang="en-US" sz="1400"/>
            <a:t/>
          </a:r>
          <a:endParaRPr lang="zh-CN" altLang="en-US" sz="1400"/>
        </a:p>
      </dgm:t>
    </dgm:pt>
    <dgm:pt modelId="{E7A12A48-F81E-4099-A237-562039A3B194}" cxnId="{F2AC9BD1-2ADA-41EA-BB62-C69ABD159F1D}" type="parTrans">
      <dgm:prSet/>
      <dgm:spPr/>
    </dgm:pt>
    <dgm:pt modelId="{7872D4A2-9BF8-4E2E-96D7-A49AAAB69990}" cxnId="{F2AC9BD1-2ADA-41EA-BB62-C69ABD159F1D}" type="sibTrans">
      <dgm:prSet/>
      <dgm:spPr/>
    </dgm:pt>
    <dgm:pt modelId="{33046E40-B1C3-4692-9CCC-B7936E4BD242}">
      <dgm:prSet phldrT="[文本]" phldr="0" custT="1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b="1" dirty="0">
              <a:latin typeface="Verdana" panose="020B0604030504040204" pitchFamily="34" charset="0"/>
              <a:sym typeface="+mn-ea"/>
            </a:rPr>
            <a:t>基于神经网络（</a:t>
          </a:r>
          <a:r>
            <a:rPr lang="en-US" altLang="zh-CN" sz="1400" b="1" dirty="0">
              <a:latin typeface="Verdana" panose="020B0604030504040204" pitchFamily="34" charset="0"/>
              <a:sym typeface="+mn-ea"/>
            </a:rPr>
            <a:t>DL</a:t>
          </a:r>
          <a:r>
            <a:rPr lang="zh-CN" altLang="en-US" sz="1400" b="1" dirty="0">
              <a:latin typeface="Verdana" panose="020B0604030504040204" pitchFamily="34" charset="0"/>
              <a:sym typeface="+mn-ea"/>
            </a:rPr>
            <a:t>）的方法</a:t>
          </a:r>
          <a:r>
            <a:rPr lang="zh-CN" altLang="en-US" sz="1400"/>
            <a:t/>
          </a:r>
          <a:endParaRPr lang="zh-CN" altLang="en-US" sz="1400"/>
        </a:p>
      </dgm:t>
    </dgm:pt>
    <dgm:pt modelId="{EE6B53E1-F038-4B74-A172-2F15CA461579}" cxnId="{7410BE67-B298-4B76-B685-7B748E010B2B}" type="parTrans">
      <dgm:prSet/>
      <dgm:spPr/>
    </dgm:pt>
    <dgm:pt modelId="{70537059-C582-40B5-907B-28208D4F1800}" cxnId="{7410BE67-B298-4B76-B685-7B748E010B2B}" type="sibTrans">
      <dgm:prSet/>
      <dgm:spPr/>
    </dgm:pt>
    <dgm:pt modelId="{02965363-7A0A-407E-933C-EE5E4A640467}" type="pres">
      <dgm:prSet presAssocID="{2A80B801-4D7D-4965-82BE-7F6C0BDAA7E9}" presName="diagram" presStyleCnt="0">
        <dgm:presLayoutVars>
          <dgm:dir/>
          <dgm:animLvl val="lvl"/>
          <dgm:resizeHandles val="exact"/>
        </dgm:presLayoutVars>
      </dgm:prSet>
      <dgm:spPr/>
    </dgm:pt>
    <dgm:pt modelId="{5C2C59CF-D602-479E-9C37-61A40A8BCA1E}" type="pres">
      <dgm:prSet presAssocID="{3C9674B3-1583-4D33-BC26-7BB8023FF72F}" presName="compNode" presStyleCnt="0"/>
      <dgm:spPr/>
    </dgm:pt>
    <dgm:pt modelId="{07100568-D838-4866-B295-A66B09486FB5}" type="pres">
      <dgm:prSet presAssocID="{3C9674B3-1583-4D33-BC26-7BB8023FF72F}" presName="childRect" presStyleLbl="bgAcc1" presStyleIdx="0" presStyleCnt="3">
        <dgm:presLayoutVars>
          <dgm:bulletEnabled val="1"/>
        </dgm:presLayoutVars>
      </dgm:prSet>
      <dgm:spPr/>
    </dgm:pt>
    <dgm:pt modelId="{3060D129-DDEA-43F0-B3A2-30783EDD45D0}" type="pres">
      <dgm:prSet presAssocID="{3C9674B3-1583-4D33-BC26-7BB8023FF72F}" presName="parentText" presStyleCnt="0">
        <dgm:presLayoutVars>
          <dgm:chMax val="0"/>
          <dgm:bulletEnabled val="1"/>
        </dgm:presLayoutVars>
      </dgm:prSet>
      <dgm:spPr/>
    </dgm:pt>
    <dgm:pt modelId="{8998D803-1396-41B5-BD42-7B739EEEF26A}" type="pres">
      <dgm:prSet presAssocID="{3C9674B3-1583-4D33-BC26-7BB8023FF72F}" presName="parentRect" presStyleLbl="alignNode1" presStyleIdx="0" presStyleCnt="3"/>
      <dgm:spPr/>
    </dgm:pt>
    <dgm:pt modelId="{5E94C265-20CE-4264-AACC-A6DABC392839}" type="pres">
      <dgm:prSet presAssocID="{3C9674B3-1583-4D33-BC26-7BB8023FF72F}" presName="adorn" presStyleLbl="fgAccFollowNode1" presStyleIdx="0" presStyleCnt="3"/>
      <dgm:spPr>
        <a:blipFill>
          <a:blip xmlns:r="http://schemas.openxmlformats.org/officeDocument/2006/relationships" r:embed="rId1"/>
          <a:stretch>
            <a:fillRect/>
          </a:stretch>
        </a:blipFill>
      </dgm:spPr>
    </dgm:pt>
    <dgm:pt modelId="{8285784E-A3D3-4DE9-9ACC-F3C8F5F53EF3}" type="pres">
      <dgm:prSet presAssocID="{8AA2FC1B-0608-487E-81A7-9D1A031DE1EA}" presName="sibTrans" presStyleCnt="0"/>
      <dgm:spPr/>
    </dgm:pt>
    <dgm:pt modelId="{4B3F8F22-2A01-4526-88E7-DA7C41FFB8F7}" type="pres">
      <dgm:prSet presAssocID="{29255780-1696-48A1-8987-82A759466EC9}" presName="compNode" presStyleCnt="0"/>
      <dgm:spPr/>
    </dgm:pt>
    <dgm:pt modelId="{469F7E8D-BC8F-4CF3-B408-F921AE0896E8}" type="pres">
      <dgm:prSet presAssocID="{29255780-1696-48A1-8987-82A759466EC9}" presName="childRect" presStyleLbl="bgAcc1" presStyleIdx="1" presStyleCnt="3">
        <dgm:presLayoutVars>
          <dgm:bulletEnabled val="1"/>
        </dgm:presLayoutVars>
      </dgm:prSet>
      <dgm:spPr/>
    </dgm:pt>
    <dgm:pt modelId="{0E0C4E7C-D70E-40C0-9687-6AC59E100ADF}" type="pres">
      <dgm:prSet presAssocID="{29255780-1696-48A1-8987-82A759466EC9}" presName="parentText" presStyleCnt="0">
        <dgm:presLayoutVars>
          <dgm:chMax val="0"/>
          <dgm:bulletEnabled val="1"/>
        </dgm:presLayoutVars>
      </dgm:prSet>
      <dgm:spPr/>
    </dgm:pt>
    <dgm:pt modelId="{0721776A-A8CF-4D8E-9CC5-D2A881CAEDE5}" type="pres">
      <dgm:prSet presAssocID="{29255780-1696-48A1-8987-82A759466EC9}" presName="parentRect" presStyleLbl="alignNode1" presStyleIdx="1" presStyleCnt="3"/>
      <dgm:spPr/>
    </dgm:pt>
    <dgm:pt modelId="{308C4736-B1CC-476B-9CE9-15D11C0B5D97}" type="pres">
      <dgm:prSet presAssocID="{29255780-1696-48A1-8987-82A759466EC9}" presName="adorn" presStyleLbl="fgAccFollowNode1" presStyleIdx="1" presStyleCnt="3"/>
      <dgm:spPr>
        <a:blipFill>
          <a:blip xmlns:r="http://schemas.openxmlformats.org/officeDocument/2006/relationships" r:embed="rId1"/>
          <a:stretch>
            <a:fillRect/>
          </a:stretch>
        </a:blipFill>
      </dgm:spPr>
    </dgm:pt>
    <dgm:pt modelId="{3EA298DB-ABE1-40FA-9509-BED922BA1105}" type="pres">
      <dgm:prSet presAssocID="{7872D4A2-9BF8-4E2E-96D7-A49AAAB69990}" presName="sibTrans" presStyleCnt="0"/>
      <dgm:spPr/>
    </dgm:pt>
    <dgm:pt modelId="{877C9622-98F2-4642-9155-665AC4EBFBF9}" type="pres">
      <dgm:prSet presAssocID="{33046E40-B1C3-4692-9CCC-B7936E4BD242}" presName="compNode" presStyleCnt="0"/>
      <dgm:spPr/>
    </dgm:pt>
    <dgm:pt modelId="{D06A18F8-46F2-46E0-A35F-294FC8C93F77}" type="pres">
      <dgm:prSet presAssocID="{33046E40-B1C3-4692-9CCC-B7936E4BD242}" presName="childRect" presStyleLbl="bgAcc1" presStyleIdx="2" presStyleCnt="3">
        <dgm:presLayoutVars>
          <dgm:bulletEnabled val="1"/>
        </dgm:presLayoutVars>
      </dgm:prSet>
      <dgm:spPr/>
    </dgm:pt>
    <dgm:pt modelId="{2B20473C-9E99-44CC-B543-8C6CC765AFE5}" type="pres">
      <dgm:prSet presAssocID="{33046E40-B1C3-4692-9CCC-B7936E4BD242}" presName="parentText" presStyleCnt="0">
        <dgm:presLayoutVars>
          <dgm:chMax val="0"/>
          <dgm:bulletEnabled val="1"/>
        </dgm:presLayoutVars>
      </dgm:prSet>
      <dgm:spPr/>
    </dgm:pt>
    <dgm:pt modelId="{1188AD58-590B-43B4-B11D-63BE0B5EC0B1}" type="pres">
      <dgm:prSet presAssocID="{33046E40-B1C3-4692-9CCC-B7936E4BD242}" presName="parentRect" presStyleLbl="alignNode1" presStyleIdx="2" presStyleCnt="3"/>
      <dgm:spPr/>
    </dgm:pt>
    <dgm:pt modelId="{64462CCF-946D-4FE2-AEC3-CBAA909301C7}" type="pres">
      <dgm:prSet presAssocID="{33046E40-B1C3-4692-9CCC-B7936E4BD242}" presName="adorn" presStyleLbl="fgAccFollowNode1" presStyleIdx="2" presStyleCnt="3"/>
      <dgm:spPr>
        <a:blipFill>
          <a:blip xmlns:r="http://schemas.openxmlformats.org/officeDocument/2006/relationships" r:embed="rId1"/>
          <a:stretch>
            <a:fillRect/>
          </a:stretch>
        </a:blipFill>
      </dgm:spPr>
    </dgm:pt>
  </dgm:ptLst>
  <dgm:cxnLst>
    <dgm:cxn modelId="{610C1D29-F804-444B-B070-5379EA245B56}" srcId="{2A80B801-4D7D-4965-82BE-7F6C0BDAA7E9}" destId="{3C9674B3-1583-4D33-BC26-7BB8023FF72F}" srcOrd="0" destOrd="0" parTransId="{F7BD322C-27D7-45F2-96EE-D83EBC0AC7EF}" sibTransId="{8AA2FC1B-0608-487E-81A7-9D1A031DE1EA}"/>
    <dgm:cxn modelId="{F2AC9BD1-2ADA-41EA-BB62-C69ABD159F1D}" srcId="{2A80B801-4D7D-4965-82BE-7F6C0BDAA7E9}" destId="{29255780-1696-48A1-8987-82A759466EC9}" srcOrd="1" destOrd="0" parTransId="{E7A12A48-F81E-4099-A237-562039A3B194}" sibTransId="{7872D4A2-9BF8-4E2E-96D7-A49AAAB69990}"/>
    <dgm:cxn modelId="{7410BE67-B298-4B76-B685-7B748E010B2B}" srcId="{2A80B801-4D7D-4965-82BE-7F6C0BDAA7E9}" destId="{33046E40-B1C3-4692-9CCC-B7936E4BD242}" srcOrd="2" destOrd="0" parTransId="{EE6B53E1-F038-4B74-A172-2F15CA461579}" sibTransId="{70537059-C582-40B5-907B-28208D4F1800}"/>
    <dgm:cxn modelId="{5EF4F30D-7C54-41C9-9D61-116FE4EA89BE}" type="presOf" srcId="{2A80B801-4D7D-4965-82BE-7F6C0BDAA7E9}" destId="{02965363-7A0A-407E-933C-EE5E4A640467}" srcOrd="0" destOrd="0" presId="urn:microsoft.com/office/officeart/2005/8/layout/bList2"/>
    <dgm:cxn modelId="{CBFF35B7-9E46-426B-BB63-A901412BC283}" type="presParOf" srcId="{02965363-7A0A-407E-933C-EE5E4A640467}" destId="{5C2C59CF-D602-479E-9C37-61A40A8BCA1E}" srcOrd="0" destOrd="0" presId="urn:microsoft.com/office/officeart/2005/8/layout/bList2"/>
    <dgm:cxn modelId="{13E14D64-E37D-4275-9BE4-871E50581FFC}" type="presParOf" srcId="{5C2C59CF-D602-479E-9C37-61A40A8BCA1E}" destId="{07100568-D838-4866-B295-A66B09486FB5}" srcOrd="0" destOrd="0" presId="urn:microsoft.com/office/officeart/2005/8/layout/bList2"/>
    <dgm:cxn modelId="{DC619292-A9B6-464C-A20D-B40FB9199C16}" type="presParOf" srcId="{5C2C59CF-D602-479E-9C37-61A40A8BCA1E}" destId="{3060D129-DDEA-43F0-B3A2-30783EDD45D0}" srcOrd="1" destOrd="0" presId="urn:microsoft.com/office/officeart/2005/8/layout/bList2"/>
    <dgm:cxn modelId="{EF95A58E-67F9-455D-B5AF-C9A11FB58158}" type="presOf" srcId="{3C9674B3-1583-4D33-BC26-7BB8023FF72F}" destId="{3060D129-DDEA-43F0-B3A2-30783EDD45D0}" srcOrd="1" destOrd="0" presId="urn:microsoft.com/office/officeart/2005/8/layout/bList2"/>
    <dgm:cxn modelId="{490C97E9-F8D3-4A9C-AA67-300B9EDBCD25}" type="presParOf" srcId="{5C2C59CF-D602-479E-9C37-61A40A8BCA1E}" destId="{8998D803-1396-41B5-BD42-7B739EEEF26A}" srcOrd="2" destOrd="0" presId="urn:microsoft.com/office/officeart/2005/8/layout/bList2"/>
    <dgm:cxn modelId="{E62114C4-8B2C-4353-8880-72DA19179111}" type="presOf" srcId="{3C9674B3-1583-4D33-BC26-7BB8023FF72F}" destId="{8998D803-1396-41B5-BD42-7B739EEEF26A}" srcOrd="0" destOrd="0" presId="urn:microsoft.com/office/officeart/2005/8/layout/bList2"/>
    <dgm:cxn modelId="{7522695B-017B-4EC6-A1FF-411764F13258}" type="presParOf" srcId="{5C2C59CF-D602-479E-9C37-61A40A8BCA1E}" destId="{5E94C265-20CE-4264-AACC-A6DABC392839}" srcOrd="3" destOrd="0" presId="urn:microsoft.com/office/officeart/2005/8/layout/bList2"/>
    <dgm:cxn modelId="{28E90F34-41B2-488E-9318-1D5E51ED19F7}" type="presParOf" srcId="{02965363-7A0A-407E-933C-EE5E4A640467}" destId="{8285784E-A3D3-4DE9-9ACC-F3C8F5F53EF3}" srcOrd="1" destOrd="0" presId="urn:microsoft.com/office/officeart/2005/8/layout/bList2"/>
    <dgm:cxn modelId="{A6EE1430-FD28-4C82-826B-89E2338D1A98}" type="presOf" srcId="{8AA2FC1B-0608-487E-81A7-9D1A031DE1EA}" destId="{8285784E-A3D3-4DE9-9ACC-F3C8F5F53EF3}" srcOrd="0" destOrd="0" presId="urn:microsoft.com/office/officeart/2005/8/layout/bList2"/>
    <dgm:cxn modelId="{BB155373-BF33-417E-8519-0405ADB6A439}" type="presParOf" srcId="{02965363-7A0A-407E-933C-EE5E4A640467}" destId="{4B3F8F22-2A01-4526-88E7-DA7C41FFB8F7}" srcOrd="2" destOrd="0" presId="urn:microsoft.com/office/officeart/2005/8/layout/bList2"/>
    <dgm:cxn modelId="{6BA1B802-251F-4CE4-B412-145420AE75FF}" type="presParOf" srcId="{4B3F8F22-2A01-4526-88E7-DA7C41FFB8F7}" destId="{469F7E8D-BC8F-4CF3-B408-F921AE0896E8}" srcOrd="0" destOrd="2" presId="urn:microsoft.com/office/officeart/2005/8/layout/bList2"/>
    <dgm:cxn modelId="{A7489F13-03CC-4B37-801E-B9CF8AB72E0F}" type="presParOf" srcId="{4B3F8F22-2A01-4526-88E7-DA7C41FFB8F7}" destId="{0E0C4E7C-D70E-40C0-9687-6AC59E100ADF}" srcOrd="1" destOrd="2" presId="urn:microsoft.com/office/officeart/2005/8/layout/bList2"/>
    <dgm:cxn modelId="{BAC2B8DE-5629-4A71-85E3-B768D2EB7B9C}" type="presOf" srcId="{29255780-1696-48A1-8987-82A759466EC9}" destId="{0E0C4E7C-D70E-40C0-9687-6AC59E100ADF}" srcOrd="1" destOrd="0" presId="urn:microsoft.com/office/officeart/2005/8/layout/bList2"/>
    <dgm:cxn modelId="{6A90FB5D-8899-40CB-A8AB-DD926F8A1CE1}" type="presParOf" srcId="{4B3F8F22-2A01-4526-88E7-DA7C41FFB8F7}" destId="{0721776A-A8CF-4D8E-9CC5-D2A881CAEDE5}" srcOrd="2" destOrd="2" presId="urn:microsoft.com/office/officeart/2005/8/layout/bList2"/>
    <dgm:cxn modelId="{12956E18-8B5D-482A-B10E-89536DCC90A0}" type="presOf" srcId="{29255780-1696-48A1-8987-82A759466EC9}" destId="{0721776A-A8CF-4D8E-9CC5-D2A881CAEDE5}" srcOrd="0" destOrd="0" presId="urn:microsoft.com/office/officeart/2005/8/layout/bList2"/>
    <dgm:cxn modelId="{39B1822A-F7CA-4731-A282-6BF7757308BC}" type="presParOf" srcId="{4B3F8F22-2A01-4526-88E7-DA7C41FFB8F7}" destId="{308C4736-B1CC-476B-9CE9-15D11C0B5D97}" srcOrd="3" destOrd="2" presId="urn:microsoft.com/office/officeart/2005/8/layout/bList2"/>
    <dgm:cxn modelId="{DF39EB6F-537C-48F8-BABC-DAC8F4108C3B}" type="presParOf" srcId="{02965363-7A0A-407E-933C-EE5E4A640467}" destId="{3EA298DB-ABE1-40FA-9509-BED922BA1105}" srcOrd="3" destOrd="0" presId="urn:microsoft.com/office/officeart/2005/8/layout/bList2"/>
    <dgm:cxn modelId="{A2750C11-8F19-475B-8A95-86AFD51162DA}" type="presOf" srcId="{7872D4A2-9BF8-4E2E-96D7-A49AAAB69990}" destId="{3EA298DB-ABE1-40FA-9509-BED922BA1105}" srcOrd="0" destOrd="0" presId="urn:microsoft.com/office/officeart/2005/8/layout/bList2"/>
    <dgm:cxn modelId="{6867590E-9F91-4F2E-A37C-110F36C04713}" type="presParOf" srcId="{02965363-7A0A-407E-933C-EE5E4A640467}" destId="{877C9622-98F2-4642-9155-665AC4EBFBF9}" srcOrd="4" destOrd="0" presId="urn:microsoft.com/office/officeart/2005/8/layout/bList2"/>
    <dgm:cxn modelId="{D4F66918-C9B3-48E2-ACF6-9929E5C940D3}" type="presParOf" srcId="{877C9622-98F2-4642-9155-665AC4EBFBF9}" destId="{D06A18F8-46F2-46E0-A35F-294FC8C93F77}" srcOrd="0" destOrd="4" presId="urn:microsoft.com/office/officeart/2005/8/layout/bList2"/>
    <dgm:cxn modelId="{A38C94B3-5815-4E11-8511-104E2F35DEDA}" type="presParOf" srcId="{877C9622-98F2-4642-9155-665AC4EBFBF9}" destId="{2B20473C-9E99-44CC-B543-8C6CC765AFE5}" srcOrd="1" destOrd="4" presId="urn:microsoft.com/office/officeart/2005/8/layout/bList2"/>
    <dgm:cxn modelId="{75560B7E-CD02-43B3-BD52-BDA4D59256F4}" type="presOf" srcId="{33046E40-B1C3-4692-9CCC-B7936E4BD242}" destId="{2B20473C-9E99-44CC-B543-8C6CC765AFE5}" srcOrd="1" destOrd="0" presId="urn:microsoft.com/office/officeart/2005/8/layout/bList2"/>
    <dgm:cxn modelId="{2EA08047-6B7A-4A37-BE9C-49B5A6747928}" type="presParOf" srcId="{877C9622-98F2-4642-9155-665AC4EBFBF9}" destId="{1188AD58-590B-43B4-B11D-63BE0B5EC0B1}" srcOrd="2" destOrd="4" presId="urn:microsoft.com/office/officeart/2005/8/layout/bList2"/>
    <dgm:cxn modelId="{BD39BF4E-F620-478B-9FDF-C887E1E43A67}" type="presOf" srcId="{33046E40-B1C3-4692-9CCC-B7936E4BD242}" destId="{1188AD58-590B-43B4-B11D-63BE0B5EC0B1}" srcOrd="0" destOrd="0" presId="urn:microsoft.com/office/officeart/2005/8/layout/bList2"/>
    <dgm:cxn modelId="{D0BA9605-EB0E-4E74-A08C-C22CC92732E7}" type="presParOf" srcId="{877C9622-98F2-4642-9155-665AC4EBFBF9}" destId="{64462CCF-946D-4FE2-AEC3-CBAA909301C7}" srcOrd="3" destOrd="4" presId="urn:microsoft.com/office/officeart/2005/8/layout/b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6B9A8F0-FD03-4A42-B399-DD1847CF3B9C}" type="doc">
      <dgm:prSet loTypeId="urn:microsoft.com/office/officeart/2009/3/layout/StepUpProcess" loCatId="process" qsTypeId="urn:microsoft.com/office/officeart/2005/8/quickstyle/simple1" qsCatId="simple" csTypeId="urn:microsoft.com/office/officeart/2005/8/colors/accent1_2" csCatId="accent1" phldr="0"/>
      <dgm:spPr/>
      <dgm:t>
        <a:bodyPr/>
        <a:p>
          <a:endParaRPr lang="zh-CN" altLang="en-US"/>
        </a:p>
      </dgm:t>
    </dgm:pt>
    <dgm:pt modelId="{6BD16D8A-5653-4713-A20F-D0BDA852D54F}">
      <dgm:prSet phldrT="[文本]" phldr="0" custT="1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500"/>
            <a:t>2005</a:t>
          </a:r>
          <a:r>
            <a:rPr lang="zh-CN" altLang="en-US" sz="500"/>
            <a:t>年，</a:t>
          </a:r>
          <a:r>
            <a:rPr lang="en-US" altLang="zh-CN" sz="500"/>
            <a:t>Marco Gori</a:t>
          </a:r>
          <a:r>
            <a:rPr lang="zh-CN" altLang="en-US" sz="500"/>
            <a:t>等人</a:t>
          </a:r>
          <a:r>
            <a:rPr lang="zh-CN" altLang="en-US" sz="500"/>
            <a:t>首次提</a:t>
          </a:r>
          <a:r>
            <a:rPr lang="zh-CN" altLang="en-US" sz="500"/>
            <a:t>图神经</a:t>
          </a:r>
          <a:r>
            <a:rPr lang="zh-CN" altLang="en-US" sz="500"/>
            <a:t>网络</a:t>
          </a:r>
          <a:r>
            <a:rPr lang="zh-CN" altLang="en-US" sz="500"/>
            <a:t>概念。</a:t>
          </a:r>
          <a:endParaRPr lang="zh-CN" altLang="en-US" sz="500"/>
        </a:p>
      </dgm:t>
    </dgm:pt>
    <dgm:pt modelId="{BA930810-751F-4A79-8FB0-11E4409DC6E9}" cxnId="{41E64A47-E1F0-4B6B-9DC3-6E8A559285C6}" type="parTrans">
      <dgm:prSet/>
      <dgm:spPr/>
      <dgm:t>
        <a:bodyPr/>
        <a:p>
          <a:endParaRPr lang="zh-CN" altLang="en-US"/>
        </a:p>
      </dgm:t>
    </dgm:pt>
    <dgm:pt modelId="{C8BA2AF4-FE08-4CC9-B85D-A33B6D14188C}" cxnId="{41E64A47-E1F0-4B6B-9DC3-6E8A559285C6}" type="sibTrans">
      <dgm:prSet/>
      <dgm:spPr/>
      <dgm:t>
        <a:bodyPr/>
        <a:p>
          <a:endParaRPr lang="zh-CN" altLang="en-US"/>
        </a:p>
      </dgm:t>
    </dgm:pt>
    <dgm:pt modelId="{8730800F-7342-45D9-8EC4-EDDEADE46183}">
      <dgm:prSet/>
      <dgm:spPr/>
      <dgm:t>
        <a:bodyPr/>
        <a:p>
          <a:endParaRPr altLang="en-US"/>
        </a:p>
      </dgm:t>
    </dgm:pt>
    <dgm:pt modelId="{687E5969-FF61-4D4F-911E-279A95AC460A}" cxnId="{CD4D6234-1C4E-4F9B-8CAD-0C2885060953}" type="parTrans">
      <dgm:prSet/>
      <dgm:spPr/>
    </dgm:pt>
    <dgm:pt modelId="{18205626-1921-408C-B111-4BA03706474F}" cxnId="{CD4D6234-1C4E-4F9B-8CAD-0C2885060953}" type="sibTrans">
      <dgm:prSet/>
      <dgm:spPr/>
    </dgm:pt>
    <dgm:pt modelId="{1FCF0387-0431-424F-8912-B70996C7CAD2}">
      <dgm:prSet phldrT="[文本]" phldr="0" custT="1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500">
              <a:sym typeface="+mn-ea"/>
            </a:rPr>
            <a:t>2013</a:t>
          </a:r>
          <a:r>
            <a:rPr lang="zh-CN" altLang="en-US" sz="500">
              <a:sym typeface="+mn-ea"/>
            </a:rPr>
            <a:t>年，</a:t>
          </a:r>
          <a:r>
            <a:rPr lang="en-US" altLang="zh-CN" sz="500">
              <a:sym typeface="+mn-ea"/>
            </a:rPr>
            <a:t>Bruna</a:t>
          </a:r>
          <a:r>
            <a:rPr lang="zh-CN" altLang="en-US" sz="500">
              <a:sym typeface="+mn-ea"/>
            </a:rPr>
            <a:t>将卷积引入</a:t>
          </a:r>
          <a:r>
            <a:rPr lang="en-US" altLang="zh-CN" sz="500">
              <a:sym typeface="+mn-ea"/>
            </a:rPr>
            <a:t>GNN</a:t>
          </a:r>
          <a:r>
            <a:rPr lang="zh-CN" altLang="en-US" sz="500">
              <a:sym typeface="+mn-ea"/>
            </a:rPr>
            <a:t>，为</a:t>
          </a:r>
          <a:r>
            <a:rPr lang="en-US" altLang="zh-CN" sz="500">
              <a:sym typeface="+mn-ea"/>
            </a:rPr>
            <a:t>GCN</a:t>
          </a:r>
          <a:r>
            <a:rPr lang="zh-CN" altLang="en-US" sz="700">
              <a:sym typeface="+mn-ea"/>
            </a:rPr>
            <a:t>。</a:t>
          </a:r>
          <a:r>
            <a:rPr lang="zh-CN" altLang="en-US" sz="700"/>
            <a:t/>
          </a:r>
          <a:endParaRPr lang="zh-CN" altLang="en-US" sz="700"/>
        </a:p>
      </dgm:t>
    </dgm:pt>
    <dgm:pt modelId="{21A66327-93DC-4FD4-AE8A-8F24FCE05CDE}" cxnId="{2902B00E-9AB3-4012-96E9-DBE0B352D5B7}" type="parTrans">
      <dgm:prSet/>
      <dgm:spPr/>
      <dgm:t>
        <a:bodyPr/>
        <a:p>
          <a:endParaRPr lang="zh-CN" altLang="en-US"/>
        </a:p>
      </dgm:t>
    </dgm:pt>
    <dgm:pt modelId="{1ACD84AE-35B3-4501-8CB5-7896D190196E}" cxnId="{2902B00E-9AB3-4012-96E9-DBE0B352D5B7}" type="sibTrans">
      <dgm:prSet/>
      <dgm:spPr/>
      <dgm:t>
        <a:bodyPr/>
        <a:p>
          <a:endParaRPr lang="zh-CN" altLang="en-US"/>
        </a:p>
      </dgm:t>
    </dgm:pt>
    <dgm:pt modelId="{FE0953B8-219F-448F-96B3-4A0C1E3EC459}">
      <dgm:prSet phldrT="[文本]"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/>
            <a:t>2016</a:t>
          </a:r>
          <a:r>
            <a:rPr lang="zh-CN" altLang="en-US"/>
            <a:t>年，</a:t>
          </a:r>
          <a:r>
            <a:rPr lang="en-US" altLang="zh-CN"/>
            <a:t>Kipf</a:t>
          </a:r>
          <a:r>
            <a:rPr lang="zh-CN" altLang="en-US"/>
            <a:t>，将</a:t>
          </a:r>
          <a:r>
            <a:rPr lang="en-US" altLang="zh-CN"/>
            <a:t>GCN</a:t>
          </a:r>
          <a:r>
            <a:rPr lang="zh-CN" altLang="en-US"/>
            <a:t>简化，</a:t>
          </a:r>
          <a:r>
            <a:rPr lang="zh-CN" altLang="en-US"/>
            <a:t>提高</a:t>
          </a:r>
          <a:r>
            <a:rPr lang="zh-CN" altLang="en-US"/>
            <a:t>计算</a:t>
          </a:r>
          <a:r>
            <a:rPr lang="zh-CN" altLang="en-US"/>
            <a:t>效率</a:t>
          </a:r>
          <a:r>
            <a:rPr lang="zh-CN" altLang="en-US"/>
            <a:t/>
          </a:r>
          <a:endParaRPr lang="zh-CN" altLang="en-US"/>
        </a:p>
      </dgm:t>
    </dgm:pt>
    <dgm:pt modelId="{5707F94D-B8B5-466C-96D1-E1A9A5D090C9}" cxnId="{42B614BC-F83F-4B99-86FC-29191972A201}" type="parTrans">
      <dgm:prSet/>
      <dgm:spPr/>
      <dgm:t>
        <a:bodyPr/>
        <a:p>
          <a:endParaRPr lang="zh-CN" altLang="en-US"/>
        </a:p>
      </dgm:t>
    </dgm:pt>
    <dgm:pt modelId="{6CF96CC3-3A72-4D0C-9B21-8FD30484CA44}" cxnId="{42B614BC-F83F-4B99-86FC-29191972A201}" type="sibTrans">
      <dgm:prSet/>
      <dgm:spPr/>
      <dgm:t>
        <a:bodyPr/>
        <a:p>
          <a:endParaRPr lang="zh-CN" altLang="en-US"/>
        </a:p>
      </dgm:t>
    </dgm:pt>
    <dgm:pt modelId="{26682B4D-98F1-4918-8BA4-E9BACFF69973}" type="pres">
      <dgm:prSet presAssocID="{16B9A8F0-FD03-4A42-B399-DD1847CF3B9C}" presName="rootnode" presStyleCnt="0">
        <dgm:presLayoutVars>
          <dgm:chMax/>
          <dgm:chPref/>
          <dgm:dir/>
          <dgm:animLvl val="lvl"/>
        </dgm:presLayoutVars>
      </dgm:prSet>
      <dgm:spPr/>
    </dgm:pt>
    <dgm:pt modelId="{9515C203-8BD5-407E-8585-653A8CA012A0}" type="pres">
      <dgm:prSet presAssocID="{6BD16D8A-5653-4713-A20F-D0BDA852D54F}" presName="composite" presStyleCnt="0"/>
      <dgm:spPr/>
    </dgm:pt>
    <dgm:pt modelId="{E45BFA90-D338-4867-B192-9BF5C62A40B7}" type="pres">
      <dgm:prSet presAssocID="{6BD16D8A-5653-4713-A20F-D0BDA852D54F}" presName="LShape" presStyleLbl="alignNode1" presStyleIdx="0" presStyleCnt="7"/>
      <dgm:spPr/>
    </dgm:pt>
    <dgm:pt modelId="{84F24978-831E-41A8-A919-9DF3159D95B3}" type="pres">
      <dgm:prSet presAssocID="{6BD16D8A-5653-4713-A20F-D0BDA852D54F}" presName="ParentText" presStyleLbl="revTx" presStyleIdx="0" presStyleCnt="4">
        <dgm:presLayoutVars>
          <dgm:chMax val="0"/>
          <dgm:chPref val="0"/>
          <dgm:bulletEnabled val="1"/>
        </dgm:presLayoutVars>
      </dgm:prSet>
      <dgm:spPr/>
    </dgm:pt>
    <dgm:pt modelId="{61A5B80A-01D5-4349-A5BB-33A20E744C6C}" type="pres">
      <dgm:prSet presAssocID="{6BD16D8A-5653-4713-A20F-D0BDA852D54F}" presName="Triangle" presStyleLbl="alignNode1" presStyleIdx="1" presStyleCnt="7"/>
      <dgm:spPr/>
    </dgm:pt>
    <dgm:pt modelId="{FFE52942-E586-4843-BD0B-117C9B932463}" type="pres">
      <dgm:prSet presAssocID="{C8BA2AF4-FE08-4CC9-B85D-A33B6D14188C}" presName="sibTrans" presStyleCnt="0"/>
      <dgm:spPr/>
    </dgm:pt>
    <dgm:pt modelId="{082D2D2D-6BC2-4A1D-90D7-527C7BFBB016}" type="pres">
      <dgm:prSet presAssocID="{C8BA2AF4-FE08-4CC9-B85D-A33B6D14188C}" presName="space" presStyleCnt="0"/>
      <dgm:spPr/>
    </dgm:pt>
    <dgm:pt modelId="{2514DF5E-97DF-4DCC-A444-EB0196C16E24}" type="pres">
      <dgm:prSet presAssocID="{8730800F-7342-45D9-8EC4-EDDEADE46183}" presName="composite" presStyleCnt="0"/>
      <dgm:spPr/>
    </dgm:pt>
    <dgm:pt modelId="{B247A7F1-CB0F-491B-9327-F6C857A3275E}" type="pres">
      <dgm:prSet presAssocID="{8730800F-7342-45D9-8EC4-EDDEADE46183}" presName="LShape" presStyleLbl="alignNode1" presStyleIdx="2" presStyleCnt="7"/>
      <dgm:spPr/>
    </dgm:pt>
    <dgm:pt modelId="{D61EA3EC-2DEA-477E-B1D8-FFFCD0FA0492}" type="pres">
      <dgm:prSet presAssocID="{8730800F-7342-45D9-8EC4-EDDEADE46183}" presName="ParentText" presStyleLbl="revTx" presStyleIdx="1" presStyleCnt="4">
        <dgm:presLayoutVars>
          <dgm:chMax val="0"/>
          <dgm:chPref val="0"/>
          <dgm:bulletEnabled val="1"/>
        </dgm:presLayoutVars>
      </dgm:prSet>
      <dgm:spPr/>
    </dgm:pt>
    <dgm:pt modelId="{43AD2B3D-C06B-4F5F-989D-E73320C68FBA}" type="pres">
      <dgm:prSet presAssocID="{8730800F-7342-45D9-8EC4-EDDEADE46183}" presName="Triangle" presStyleLbl="alignNode1" presStyleIdx="3" presStyleCnt="7"/>
      <dgm:spPr/>
    </dgm:pt>
    <dgm:pt modelId="{29CE0AD2-5142-4288-B149-166502844710}" type="pres">
      <dgm:prSet presAssocID="{18205626-1921-408C-B111-4BA03706474F}" presName="sibTrans" presStyleCnt="0"/>
      <dgm:spPr/>
    </dgm:pt>
    <dgm:pt modelId="{5429C74C-B3BC-4DA1-96B8-5FD1587F1BF4}" type="pres">
      <dgm:prSet presAssocID="{18205626-1921-408C-B111-4BA03706474F}" presName="space" presStyleCnt="0"/>
      <dgm:spPr/>
    </dgm:pt>
    <dgm:pt modelId="{CD2B0587-425B-4323-83E6-BADEF0A365FB}" type="pres">
      <dgm:prSet presAssocID="{1FCF0387-0431-424F-8912-B70996C7CAD2}" presName="composite" presStyleCnt="0"/>
      <dgm:spPr/>
    </dgm:pt>
    <dgm:pt modelId="{D804A231-4617-491C-9766-3FC53C39479E}" type="pres">
      <dgm:prSet presAssocID="{1FCF0387-0431-424F-8912-B70996C7CAD2}" presName="LShape" presStyleLbl="alignNode1" presStyleIdx="4" presStyleCnt="7"/>
      <dgm:spPr/>
    </dgm:pt>
    <dgm:pt modelId="{BC31EB00-2A90-4CCF-B82C-4A7025E8535A}" type="pres">
      <dgm:prSet presAssocID="{1FCF0387-0431-424F-8912-B70996C7CAD2}" presName="ParentText" presStyleLbl="revTx" presStyleIdx="2" presStyleCnt="4">
        <dgm:presLayoutVars>
          <dgm:chMax val="0"/>
          <dgm:chPref val="0"/>
          <dgm:bulletEnabled val="1"/>
        </dgm:presLayoutVars>
      </dgm:prSet>
      <dgm:spPr/>
    </dgm:pt>
    <dgm:pt modelId="{619850C3-35E4-43A9-841E-37DE8E695D93}" type="pres">
      <dgm:prSet presAssocID="{1FCF0387-0431-424F-8912-B70996C7CAD2}" presName="Triangle" presStyleLbl="alignNode1" presStyleIdx="5" presStyleCnt="7"/>
      <dgm:spPr/>
    </dgm:pt>
    <dgm:pt modelId="{814AEBBB-BEC6-4360-9A83-36178B73197B}" type="pres">
      <dgm:prSet presAssocID="{1ACD84AE-35B3-4501-8CB5-7896D190196E}" presName="sibTrans" presStyleCnt="0"/>
      <dgm:spPr/>
    </dgm:pt>
    <dgm:pt modelId="{56EBBF49-9546-4DF1-8A8B-2CCFC0AAEB8A}" type="pres">
      <dgm:prSet presAssocID="{1ACD84AE-35B3-4501-8CB5-7896D190196E}" presName="space" presStyleCnt="0"/>
      <dgm:spPr/>
    </dgm:pt>
    <dgm:pt modelId="{F1BDA1DE-7774-41D4-B6CC-EA34BFE0E1F6}" type="pres">
      <dgm:prSet presAssocID="{FE0953B8-219F-448F-96B3-4A0C1E3EC459}" presName="composite" presStyleCnt="0"/>
      <dgm:spPr/>
    </dgm:pt>
    <dgm:pt modelId="{B12A881D-D55E-4ECD-AEB2-4F5DF5258573}" type="pres">
      <dgm:prSet presAssocID="{FE0953B8-219F-448F-96B3-4A0C1E3EC459}" presName="LShape" presStyleLbl="alignNode1" presStyleIdx="6" presStyleCnt="7"/>
      <dgm:spPr/>
    </dgm:pt>
    <dgm:pt modelId="{D1EE6131-7DC5-43B3-95B0-5EA645B87141}" type="pres">
      <dgm:prSet presAssocID="{FE0953B8-219F-448F-96B3-4A0C1E3EC459}" presName="ParentText" presStyleLbl="revTx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41E64A47-E1F0-4B6B-9DC3-6E8A559285C6}" srcId="{16B9A8F0-FD03-4A42-B399-DD1847CF3B9C}" destId="{6BD16D8A-5653-4713-A20F-D0BDA852D54F}" srcOrd="0" destOrd="0" parTransId="{BA930810-751F-4A79-8FB0-11E4409DC6E9}" sibTransId="{C8BA2AF4-FE08-4CC9-B85D-A33B6D14188C}"/>
    <dgm:cxn modelId="{CD4D6234-1C4E-4F9B-8CAD-0C2885060953}" srcId="{16B9A8F0-FD03-4A42-B399-DD1847CF3B9C}" destId="{8730800F-7342-45D9-8EC4-EDDEADE46183}" srcOrd="1" destOrd="0" parTransId="{687E5969-FF61-4D4F-911E-279A95AC460A}" sibTransId="{18205626-1921-408C-B111-4BA03706474F}"/>
    <dgm:cxn modelId="{2902B00E-9AB3-4012-96E9-DBE0B352D5B7}" srcId="{16B9A8F0-FD03-4A42-B399-DD1847CF3B9C}" destId="{1FCF0387-0431-424F-8912-B70996C7CAD2}" srcOrd="2" destOrd="0" parTransId="{21A66327-93DC-4FD4-AE8A-8F24FCE05CDE}" sibTransId="{1ACD84AE-35B3-4501-8CB5-7896D190196E}"/>
    <dgm:cxn modelId="{42B614BC-F83F-4B99-86FC-29191972A201}" srcId="{16B9A8F0-FD03-4A42-B399-DD1847CF3B9C}" destId="{FE0953B8-219F-448F-96B3-4A0C1E3EC459}" srcOrd="3" destOrd="0" parTransId="{5707F94D-B8B5-466C-96D1-E1A9A5D090C9}" sibTransId="{6CF96CC3-3A72-4D0C-9B21-8FD30484CA44}"/>
    <dgm:cxn modelId="{4B5533A0-339D-4835-8C74-6725E165507C}" type="presOf" srcId="{16B9A8F0-FD03-4A42-B399-DD1847CF3B9C}" destId="{26682B4D-98F1-4918-8BA4-E9BACFF69973}" srcOrd="0" destOrd="0" presId="urn:microsoft.com/office/officeart/2009/3/layout/StepUpProcess"/>
    <dgm:cxn modelId="{8AED0AEE-4CAC-455D-8B64-A51FE496B589}" type="presParOf" srcId="{26682B4D-98F1-4918-8BA4-E9BACFF69973}" destId="{9515C203-8BD5-407E-8585-653A8CA012A0}" srcOrd="0" destOrd="0" presId="urn:microsoft.com/office/officeart/2009/3/layout/StepUpProcess"/>
    <dgm:cxn modelId="{B6B5A2DB-D792-4D6F-A9B4-D55BA7BAB9CD}" type="presParOf" srcId="{9515C203-8BD5-407E-8585-653A8CA012A0}" destId="{E45BFA90-D338-4867-B192-9BF5C62A40B7}" srcOrd="0" destOrd="0" presId="urn:microsoft.com/office/officeart/2009/3/layout/StepUpProcess"/>
    <dgm:cxn modelId="{D85DE809-302A-4535-A18C-61C390B53E34}" type="presParOf" srcId="{9515C203-8BD5-407E-8585-653A8CA012A0}" destId="{84F24978-831E-41A8-A919-9DF3159D95B3}" srcOrd="1" destOrd="0" presId="urn:microsoft.com/office/officeart/2009/3/layout/StepUpProcess"/>
    <dgm:cxn modelId="{CAECB59E-7FDA-4F5C-8B14-297412B76D69}" type="presOf" srcId="{6BD16D8A-5653-4713-A20F-D0BDA852D54F}" destId="{84F24978-831E-41A8-A919-9DF3159D95B3}" srcOrd="0" destOrd="0" presId="urn:microsoft.com/office/officeart/2009/3/layout/StepUpProcess"/>
    <dgm:cxn modelId="{66387191-1E98-4761-A746-EAA31A1B3162}" type="presParOf" srcId="{9515C203-8BD5-407E-8585-653A8CA012A0}" destId="{61A5B80A-01D5-4349-A5BB-33A20E744C6C}" srcOrd="2" destOrd="0" presId="urn:microsoft.com/office/officeart/2009/3/layout/StepUpProcess"/>
    <dgm:cxn modelId="{D7AA1D0E-6C56-4907-853D-9869BB13866F}" type="presParOf" srcId="{26682B4D-98F1-4918-8BA4-E9BACFF69973}" destId="{FFE52942-E586-4843-BD0B-117C9B932463}" srcOrd="1" destOrd="0" presId="urn:microsoft.com/office/officeart/2009/3/layout/StepUpProcess"/>
    <dgm:cxn modelId="{F9B3411D-3F18-49F5-BB5B-5F2247E13895}" type="presParOf" srcId="{FFE52942-E586-4843-BD0B-117C9B932463}" destId="{082D2D2D-6BC2-4A1D-90D7-527C7BFBB016}" srcOrd="0" destOrd="1" presId="urn:microsoft.com/office/officeart/2009/3/layout/StepUpProcess"/>
    <dgm:cxn modelId="{A6D59ABF-89FC-4582-A1FA-0960DB1F599A}" type="presParOf" srcId="{26682B4D-98F1-4918-8BA4-E9BACFF69973}" destId="{2514DF5E-97DF-4DCC-A444-EB0196C16E24}" srcOrd="2" destOrd="0" presId="urn:microsoft.com/office/officeart/2009/3/layout/StepUpProcess"/>
    <dgm:cxn modelId="{AD8E9B73-01C9-420A-80EC-6ECEA5C5D775}" type="presParOf" srcId="{2514DF5E-97DF-4DCC-A444-EB0196C16E24}" destId="{B247A7F1-CB0F-491B-9327-F6C857A3275E}" srcOrd="0" destOrd="2" presId="urn:microsoft.com/office/officeart/2009/3/layout/StepUpProcess"/>
    <dgm:cxn modelId="{2CB2A0FF-7E1F-4425-9F0D-6B813CD6C1BB}" type="presParOf" srcId="{2514DF5E-97DF-4DCC-A444-EB0196C16E24}" destId="{D61EA3EC-2DEA-477E-B1D8-FFFCD0FA0492}" srcOrd="1" destOrd="2" presId="urn:microsoft.com/office/officeart/2009/3/layout/StepUpProcess"/>
    <dgm:cxn modelId="{F19DB12B-E3C2-40D2-B5D9-01C00A8C682C}" type="presOf" srcId="{8730800F-7342-45D9-8EC4-EDDEADE46183}" destId="{D61EA3EC-2DEA-477E-B1D8-FFFCD0FA0492}" srcOrd="0" destOrd="0" presId="urn:microsoft.com/office/officeart/2009/3/layout/StepUpProcess"/>
    <dgm:cxn modelId="{6A989B0C-4875-4BDD-87B3-6668AFAB4CAB}" type="presParOf" srcId="{2514DF5E-97DF-4DCC-A444-EB0196C16E24}" destId="{43AD2B3D-C06B-4F5F-989D-E73320C68FBA}" srcOrd="2" destOrd="2" presId="urn:microsoft.com/office/officeart/2009/3/layout/StepUpProcess"/>
    <dgm:cxn modelId="{F7E3C83B-47E1-4FBC-AC67-7D303B659008}" type="presParOf" srcId="{26682B4D-98F1-4918-8BA4-E9BACFF69973}" destId="{29CE0AD2-5142-4288-B149-166502844710}" srcOrd="3" destOrd="0" presId="urn:microsoft.com/office/officeart/2009/3/layout/StepUpProcess"/>
    <dgm:cxn modelId="{0C060264-C528-4636-82B8-512B3F97D93A}" type="presParOf" srcId="{29CE0AD2-5142-4288-B149-166502844710}" destId="{5429C74C-B3BC-4DA1-96B8-5FD1587F1BF4}" srcOrd="0" destOrd="3" presId="urn:microsoft.com/office/officeart/2009/3/layout/StepUpProcess"/>
    <dgm:cxn modelId="{24C5E88E-E23D-4CB8-A4A8-993908D808E9}" type="presParOf" srcId="{26682B4D-98F1-4918-8BA4-E9BACFF69973}" destId="{CD2B0587-425B-4323-83E6-BADEF0A365FB}" srcOrd="4" destOrd="0" presId="urn:microsoft.com/office/officeart/2009/3/layout/StepUpProcess"/>
    <dgm:cxn modelId="{FC6B1D4C-068A-41E7-A30E-C5972E2DD0FB}" type="presParOf" srcId="{CD2B0587-425B-4323-83E6-BADEF0A365FB}" destId="{D804A231-4617-491C-9766-3FC53C39479E}" srcOrd="0" destOrd="4" presId="urn:microsoft.com/office/officeart/2009/3/layout/StepUpProcess"/>
    <dgm:cxn modelId="{86678538-C192-440A-A6DD-A77879BE39A2}" type="presParOf" srcId="{CD2B0587-425B-4323-83E6-BADEF0A365FB}" destId="{BC31EB00-2A90-4CCF-B82C-4A7025E8535A}" srcOrd="1" destOrd="4" presId="urn:microsoft.com/office/officeart/2009/3/layout/StepUpProcess"/>
    <dgm:cxn modelId="{E189EC1D-5E6F-4E08-A381-80121678B85E}" type="presOf" srcId="{1FCF0387-0431-424F-8912-B70996C7CAD2}" destId="{BC31EB00-2A90-4CCF-B82C-4A7025E8535A}" srcOrd="0" destOrd="0" presId="urn:microsoft.com/office/officeart/2009/3/layout/StepUpProcess"/>
    <dgm:cxn modelId="{1BA94F25-9E42-47EB-B5D1-2280F5568AFA}" type="presParOf" srcId="{CD2B0587-425B-4323-83E6-BADEF0A365FB}" destId="{619850C3-35E4-43A9-841E-37DE8E695D93}" srcOrd="2" destOrd="4" presId="urn:microsoft.com/office/officeart/2009/3/layout/StepUpProcess"/>
    <dgm:cxn modelId="{BFD954E6-2E7F-4FB4-9025-F6B7BDBCBE08}" type="presParOf" srcId="{26682B4D-98F1-4918-8BA4-E9BACFF69973}" destId="{814AEBBB-BEC6-4360-9A83-36178B73197B}" srcOrd="5" destOrd="0" presId="urn:microsoft.com/office/officeart/2009/3/layout/StepUpProcess"/>
    <dgm:cxn modelId="{CBF68A0F-21E9-44A8-AB70-1ED22B865A64}" type="presParOf" srcId="{814AEBBB-BEC6-4360-9A83-36178B73197B}" destId="{56EBBF49-9546-4DF1-8A8B-2CCFC0AAEB8A}" srcOrd="0" destOrd="5" presId="urn:microsoft.com/office/officeart/2009/3/layout/StepUpProcess"/>
    <dgm:cxn modelId="{9E23BD86-FC38-4D1D-A8DA-1D87E29DC7C7}" type="presParOf" srcId="{26682B4D-98F1-4918-8BA4-E9BACFF69973}" destId="{F1BDA1DE-7774-41D4-B6CC-EA34BFE0E1F6}" srcOrd="6" destOrd="0" presId="urn:microsoft.com/office/officeart/2009/3/layout/StepUpProcess"/>
    <dgm:cxn modelId="{D1605AB7-7CFB-4AAF-8737-553FBFC9DFF7}" type="presParOf" srcId="{F1BDA1DE-7774-41D4-B6CC-EA34BFE0E1F6}" destId="{B12A881D-D55E-4ECD-AEB2-4F5DF5258573}" srcOrd="0" destOrd="6" presId="urn:microsoft.com/office/officeart/2009/3/layout/StepUpProcess"/>
    <dgm:cxn modelId="{76793743-5942-45E3-BD52-D9A6C71849CB}" type="presParOf" srcId="{F1BDA1DE-7774-41D4-B6CC-EA34BFE0E1F6}" destId="{D1EE6131-7DC5-43B3-95B0-5EA645B87141}" srcOrd="1" destOrd="6" presId="urn:microsoft.com/office/officeart/2009/3/layout/StepUpProcess"/>
    <dgm:cxn modelId="{8583FCB9-8ADB-4968-A5D5-BBCB6FBCDA0C}" type="presOf" srcId="{FE0953B8-219F-448F-96B3-4A0C1E3EC459}" destId="{D1EE6131-7DC5-43B3-95B0-5EA645B87141}" srcOrd="0" destOrd="0" presId="urn:microsoft.com/office/officeart/2009/3/layout/StepUp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82F9BD2-FE88-4D45-BD8D-65D1F34B0AD4}" type="doc">
      <dgm:prSet loTypeId="list" loCatId="list" qsTypeId="urn:microsoft.com/office/officeart/2005/8/quickstyle/simple1" qsCatId="simple" csTypeId="urn:microsoft.com/office/officeart/2005/8/colors/accent1_2" csCatId="accent1" phldr="0"/>
      <dgm:spPr/>
      <dgm:t>
        <a:bodyPr/>
        <a:p>
          <a:endParaRPr lang="zh-CN" altLang="en-US"/>
        </a:p>
      </dgm:t>
    </dgm:pt>
    <dgm:pt modelId="{4E5C7A8A-1BFC-4D2C-ABB8-A3D4F307651B}">
      <dgm:prSet/>
      <dgm:spPr/>
      <dgm:t>
        <a:bodyPr/>
        <a:p>
          <a:endParaRPr altLang="en-US"/>
        </a:p>
      </dgm:t>
    </dgm:pt>
    <dgm:pt modelId="{778AC383-F1BC-4A3C-BC38-C3E866DFF01F}" cxnId="{A5022D30-ACD4-4358-A3C2-7A390454998F}" type="parTrans">
      <dgm:prSet/>
      <dgm:spPr/>
    </dgm:pt>
    <dgm:pt modelId="{C252411A-2705-478E-9232-EDDBB2DBF86A}" cxnId="{A5022D30-ACD4-4358-A3C2-7A390454998F}" type="sibTrans">
      <dgm:prSet/>
      <dgm:spPr/>
    </dgm:pt>
    <dgm:pt modelId="{8DFEF381-1089-498A-A2E9-536EBD00BCA1}">
      <dgm:prSet phldrT="[文本]" phldr="0" custT="1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000">
              <a:sym typeface="+mn-ea"/>
            </a:rPr>
            <a:t>字符表示（</a:t>
          </a:r>
          <a:r>
            <a:rPr lang="en-US" altLang="zh-CN" sz="1000">
              <a:sym typeface="+mn-ea"/>
            </a:rPr>
            <a:t>Encoder</a:t>
          </a:r>
          <a:r>
            <a:rPr lang="zh-CN" altLang="en-US" sz="1400">
              <a:sym typeface="+mn-ea"/>
            </a:rPr>
            <a:t>）</a:t>
          </a:r>
          <a:r>
            <a:rPr lang="zh-CN" altLang="en-US" sz="1400"/>
            <a:t/>
          </a:r>
          <a:endParaRPr lang="zh-CN" altLang="en-US" sz="1400"/>
        </a:p>
      </dgm:t>
    </dgm:pt>
    <dgm:pt modelId="{7BB104C5-5E13-4BA2-8795-D771D93EFD0B}" cxnId="{528001E3-7708-4513-B906-99498F8CD088}" type="parTrans">
      <dgm:prSet/>
      <dgm:spPr/>
      <dgm:t>
        <a:bodyPr/>
        <a:p>
          <a:endParaRPr lang="zh-CN" altLang="en-US"/>
        </a:p>
      </dgm:t>
    </dgm:pt>
    <dgm:pt modelId="{D8F41DAE-72AA-41BD-884F-BB8861ABB8ED}" cxnId="{528001E3-7708-4513-B906-99498F8CD088}" type="sibTrans">
      <dgm:prSet/>
      <dgm:spPr/>
      <dgm:t>
        <a:bodyPr/>
        <a:p>
          <a:endParaRPr lang="zh-CN" altLang="en-US"/>
        </a:p>
      </dgm:t>
    </dgm:pt>
    <dgm:pt modelId="{67856BDB-7B34-4717-A8DD-ED955D6E994B}">
      <dgm:prSet phldrT="[文本]"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zh-CN" altLang="en-US">
              <a:sym typeface="+mn-ea"/>
            </a:rPr>
            <a:t>双向LSTM编码</a:t>
          </a:r>
          <a:r>
            <a:rPr lang="zh-CN" altLang="en-US"/>
            <a:t/>
          </a:r>
          <a:endParaRPr lang="zh-CN" altLang="en-US"/>
        </a:p>
      </dgm:t>
    </dgm:pt>
    <dgm:pt modelId="{772BA600-C67E-4B93-B4A5-0C0DECE788A8}" cxnId="{A1A0F9F5-3877-4F48-8A0F-92759A3F3CA1}" type="parTrans">
      <dgm:prSet/>
      <dgm:spPr/>
      <dgm:t>
        <a:bodyPr/>
        <a:p>
          <a:endParaRPr lang="zh-CN" altLang="en-US"/>
        </a:p>
      </dgm:t>
    </dgm:pt>
    <dgm:pt modelId="{6E0A9D10-C2CB-4F7C-BF91-F881E97D27C2}" cxnId="{A1A0F9F5-3877-4F48-8A0F-92759A3F3CA1}" type="sibTrans">
      <dgm:prSet/>
      <dgm:spPr/>
      <dgm:t>
        <a:bodyPr/>
        <a:p>
          <a:endParaRPr lang="zh-CN" altLang="en-US"/>
        </a:p>
      </dgm:t>
    </dgm:pt>
    <dgm:pt modelId="{EB099D45-42E4-4FB3-8BE3-22A72863D5FC}">
      <dgm:prSet phldrT="[文本]" phldr="0" custT="1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000">
              <a:sym typeface="+mn-ea"/>
            </a:rPr>
            <a:t>词表示</a:t>
          </a:r>
          <a:r>
            <a:rPr lang="zh-CN" altLang="en-US" sz="1000">
              <a:sym typeface="+mn-ea"/>
            </a:rPr>
            <a:t/>
          </a:r>
          <a:endParaRPr lang="zh-CN" altLang="en-US" sz="1000">
            <a:sym typeface="+mn-ea"/>
          </a:endParaRPr>
        </a:p>
      </dgm:t>
    </dgm:pt>
    <dgm:pt modelId="{C2BA91CD-5382-45C0-B4F4-75094723F4D9}" cxnId="{D01B6AF1-349B-45A8-91D2-3B47143E527C}" type="parTrans">
      <dgm:prSet/>
      <dgm:spPr/>
      <dgm:t>
        <a:bodyPr/>
        <a:p>
          <a:endParaRPr lang="zh-CN" altLang="en-US"/>
        </a:p>
      </dgm:t>
    </dgm:pt>
    <dgm:pt modelId="{973C65EF-E3B8-4CF5-B140-FEC5A74F0B0E}" cxnId="{D01B6AF1-349B-45A8-91D2-3B47143E527C}" type="sibTrans">
      <dgm:prSet/>
      <dgm:spPr/>
      <dgm:t>
        <a:bodyPr/>
        <a:p>
          <a:endParaRPr lang="zh-CN" altLang="en-US"/>
        </a:p>
      </dgm:t>
    </dgm:pt>
    <dgm:pt modelId="{63116591-D397-40B5-AD45-C8FD7C1AD18F}">
      <dgm:prSet phldrT="[文本]"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zh-CN" altLang="en-US">
              <a:sym typeface="+mn-ea"/>
            </a:rPr>
            <a:t>Lookup Table</a:t>
          </a:r>
          <a:r>
            <a:rPr lang="zh-CN" altLang="en-US"/>
            <a:t/>
          </a:r>
          <a:endParaRPr lang="zh-CN" altLang="en-US"/>
        </a:p>
      </dgm:t>
    </dgm:pt>
    <dgm:pt modelId="{35D9FDAB-90FC-4149-8FA1-C2011A738832}" cxnId="{3CB6ED6A-95E2-40E4-AB8A-F0FA1CDE42B3}" type="parTrans">
      <dgm:prSet/>
      <dgm:spPr/>
      <dgm:t>
        <a:bodyPr/>
        <a:p>
          <a:endParaRPr lang="zh-CN" altLang="en-US"/>
        </a:p>
      </dgm:t>
    </dgm:pt>
    <dgm:pt modelId="{B1B09198-8815-4821-8A77-DCC2993E3086}" cxnId="{3CB6ED6A-95E2-40E4-AB8A-F0FA1CDE42B3}" type="sibTrans">
      <dgm:prSet/>
      <dgm:spPr/>
      <dgm:t>
        <a:bodyPr/>
        <a:p>
          <a:endParaRPr lang="zh-CN" altLang="en-US"/>
        </a:p>
      </dgm:t>
    </dgm:pt>
    <dgm:pt modelId="{0C7614AF-FE1B-474B-8B3D-B1D06ACF75F6}">
      <dgm:prSet phldrT="[文本]" phldr="0" custT="1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000">
              <a:sym typeface="+mn-ea"/>
            </a:rPr>
            <a:t>模型</a:t>
          </a:r>
          <a:r>
            <a:rPr lang="zh-CN" altLang="en-US" sz="1000">
              <a:sym typeface="+mn-ea"/>
            </a:rPr>
            <a:t/>
          </a:r>
          <a:endParaRPr lang="zh-CN" altLang="en-US" sz="1000">
            <a:sym typeface="+mn-ea"/>
          </a:endParaRPr>
        </a:p>
      </dgm:t>
    </dgm:pt>
    <dgm:pt modelId="{6405A9A7-2A86-4BF1-8D9D-4D36DE3099F5}" cxnId="{053B780F-0912-4BF9-9E3F-4C5A0ED31BE7}" type="parTrans">
      <dgm:prSet/>
      <dgm:spPr/>
      <dgm:t>
        <a:bodyPr/>
        <a:p>
          <a:endParaRPr lang="zh-CN" altLang="en-US"/>
        </a:p>
      </dgm:t>
    </dgm:pt>
    <dgm:pt modelId="{2043401E-454D-4886-ADA9-FCC81736E837}" cxnId="{053B780F-0912-4BF9-9E3F-4C5A0ED31BE7}" type="sibTrans">
      <dgm:prSet/>
      <dgm:spPr/>
      <dgm:t>
        <a:bodyPr/>
        <a:p>
          <a:endParaRPr lang="zh-CN" altLang="en-US"/>
        </a:p>
      </dgm:t>
    </dgm:pt>
    <dgm:pt modelId="{1595198B-D222-4BF8-83BF-0D3CA5996A3E}">
      <dgm:prSet phldrT="[文本]" phldr="0" custT="0"/>
      <dgm:spPr>
        <a:solidFill>
          <a:srgbClr val="D2DCED"/>
        </a:solidFill>
      </dgm:spPr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en-US" altLang="zh-CN"/>
            <a:t>LGN</a:t>
          </a:r>
          <a:r>
            <a:rPr lang="en-US" altLang="zh-CN"/>
            <a:t/>
          </a:r>
          <a:endParaRPr lang="en-US" altLang="zh-CN"/>
        </a:p>
      </dgm:t>
    </dgm:pt>
    <dgm:pt modelId="{9E050DE5-CBC7-4D41-8BB4-8999E754F806}" cxnId="{2910DC90-713C-451A-B6B6-AE3EDEE6F682}" type="parTrans">
      <dgm:prSet/>
      <dgm:spPr/>
      <dgm:t>
        <a:bodyPr/>
        <a:p>
          <a:endParaRPr lang="zh-CN" altLang="en-US"/>
        </a:p>
      </dgm:t>
    </dgm:pt>
    <dgm:pt modelId="{1D266B9B-E78F-4C1C-9CA1-FAC55716A8D9}" cxnId="{2910DC90-713C-451A-B6B6-AE3EDEE6F682}" type="sibTrans">
      <dgm:prSet/>
      <dgm:spPr/>
      <dgm:t>
        <a:bodyPr/>
        <a:p>
          <a:endParaRPr lang="zh-CN" altLang="en-US"/>
        </a:p>
      </dgm:t>
    </dgm:pt>
    <dgm:pt modelId="{EDF862B8-B6A5-459D-9576-8304283463C6}">
      <dgm:prSet phldr="0" custT="1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sz="1000"/>
            <a:t>序列标注（</a:t>
          </a:r>
          <a:r>
            <a:rPr lang="en-US" altLang="zh-CN" sz="1000"/>
            <a:t>Decoder</a:t>
          </a:r>
          <a:r>
            <a:rPr lang="zh-CN" altLang="en-US" sz="1000"/>
            <a:t>）</a:t>
          </a:r>
          <a:r>
            <a:rPr lang="zh-CN" altLang="en-US" sz="1000"/>
            <a:t/>
          </a:r>
          <a:endParaRPr lang="zh-CN" altLang="en-US" sz="1000"/>
        </a:p>
      </dgm:t>
    </dgm:pt>
    <dgm:pt modelId="{9104A640-0516-479C-B5DC-7E1BA95B2B30}" cxnId="{CEC9D048-FFA1-4A6D-9AC0-B801A62C67EA}" type="parTrans">
      <dgm:prSet/>
      <dgm:spPr/>
    </dgm:pt>
    <dgm:pt modelId="{B86E7051-E13C-41BF-BC5A-0286BD236709}" cxnId="{CEC9D048-FFA1-4A6D-9AC0-B801A62C67EA}" type="sibTrans">
      <dgm:prSet/>
      <dgm:spPr/>
    </dgm:pt>
    <dgm:pt modelId="{550CD03A-C27C-46E8-8754-B9833A52877A}">
      <dgm:prSet/>
      <dgm:spPr/>
      <dgm:t>
        <a:bodyPr/>
        <a:p>
          <a:endParaRPr altLang="en-US"/>
        </a:p>
      </dgm:t>
    </dgm:pt>
    <dgm:pt modelId="{339E94D6-AEE6-482E-954E-6025C841EB3C}" cxnId="{A6B8857E-272E-4A3E-A494-6A2293BFE535}" type="parTrans">
      <dgm:prSet/>
      <dgm:spPr/>
    </dgm:pt>
    <dgm:pt modelId="{3FADA951-BAF1-4748-9373-6D857B522CFD}" cxnId="{A6B8857E-272E-4A3E-A494-6A2293BFE535}" type="sibTrans">
      <dgm:prSet/>
      <dgm:spPr/>
    </dgm:pt>
    <dgm:pt modelId="{9A457074-2D31-4F14-B4D0-8CD2265AF58E}">
      <dgm:prSet/>
      <dgm:spPr/>
      <dgm:t>
        <a:bodyPr/>
        <a:p>
          <a:endParaRPr altLang="en-US"/>
        </a:p>
      </dgm:t>
    </dgm:pt>
    <dgm:pt modelId="{3EE386D0-BE15-4F63-9ED0-7C0FB39D2C71}" cxnId="{C18BB1A4-9262-494E-87DF-F378EB4B48F9}" type="parTrans">
      <dgm:prSet/>
      <dgm:spPr/>
    </dgm:pt>
    <dgm:pt modelId="{7A7F8CEF-5679-4375-A4F5-2FCA30A0BF54}" cxnId="{C18BB1A4-9262-494E-87DF-F378EB4B48F9}" type="sibTrans">
      <dgm:prSet/>
      <dgm:spPr/>
    </dgm:pt>
    <dgm:pt modelId="{3EA45FA9-B391-470A-9A9D-B847C95EAE50}">
      <dgm:prSet/>
      <dgm:spPr/>
      <dgm:t>
        <a:bodyPr/>
        <a:p>
          <a:endParaRPr altLang="en-US"/>
        </a:p>
      </dgm:t>
    </dgm:pt>
    <dgm:pt modelId="{08046568-09B9-4B7A-ADD8-5C06AECDA21D}" cxnId="{21E3498C-B93E-46D3-9EF7-D265D70199E1}" type="parTrans">
      <dgm:prSet/>
      <dgm:spPr/>
    </dgm:pt>
    <dgm:pt modelId="{5FDF43E9-2922-47E1-99A5-1ED6E61B8AC3}" cxnId="{21E3498C-B93E-46D3-9EF7-D265D70199E1}" type="sibTrans">
      <dgm:prSet/>
      <dgm:spPr/>
    </dgm:pt>
    <dgm:pt modelId="{CBB719A3-638C-41E0-B0EC-B22FA0508898}" type="pres">
      <dgm:prSet presAssocID="{982F9BD2-FE88-4D45-BD8D-65D1F34B0AD4}" presName="Name0" presStyleCnt="0">
        <dgm:presLayoutVars>
          <dgm:dir/>
          <dgm:animLvl val="lvl"/>
          <dgm:resizeHandles val="exact"/>
        </dgm:presLayoutVars>
      </dgm:prSet>
      <dgm:spPr/>
    </dgm:pt>
    <dgm:pt modelId="{B6C8E73E-994A-4823-88C3-6B69686152D7}" type="pres">
      <dgm:prSet presAssocID="{4E5C7A8A-1BFC-4D2C-ABB8-A3D4F307651B}" presName="linNode" presStyleCnt="0"/>
      <dgm:spPr/>
    </dgm:pt>
    <dgm:pt modelId="{C6980702-168A-4EED-97F8-A37FE92CA101}" type="pres">
      <dgm:prSet presAssocID="{4E5C7A8A-1BFC-4D2C-ABB8-A3D4F307651B}" presName="parentText" presStyleLbl="node1" presStyleIdx="0" presStyleCnt="7">
        <dgm:presLayoutVars>
          <dgm:chMax val="1"/>
          <dgm:bulletEnabled val="1"/>
        </dgm:presLayoutVars>
      </dgm:prSet>
      <dgm:spPr/>
    </dgm:pt>
    <dgm:pt modelId="{B0E6DFBA-EE5B-46D9-BA15-1A869422759A}" type="pres">
      <dgm:prSet presAssocID="{C252411A-2705-478E-9232-EDDBB2DBF86A}" presName="sp" presStyleCnt="0"/>
      <dgm:spPr/>
    </dgm:pt>
    <dgm:pt modelId="{53879FB3-2A34-4B19-A163-E7E5A2A61ED1}" type="pres">
      <dgm:prSet presAssocID="{8DFEF381-1089-498A-A2E9-536EBD00BCA1}" presName="linNode" presStyleCnt="0"/>
      <dgm:spPr/>
    </dgm:pt>
    <dgm:pt modelId="{BD6C8DA9-0F3A-464E-ACD2-6660B6C6E5C4}" type="pres">
      <dgm:prSet presAssocID="{8DFEF381-1089-498A-A2E9-536EBD00BCA1}" presName="parentText" presStyleLbl="node1" presStyleIdx="1" presStyleCnt="7">
        <dgm:presLayoutVars>
          <dgm:chMax val="1"/>
          <dgm:bulletEnabled val="1"/>
        </dgm:presLayoutVars>
      </dgm:prSet>
      <dgm:spPr/>
    </dgm:pt>
    <dgm:pt modelId="{D76AE918-ABC8-47B8-8DD8-96F195BFB5B5}" type="pres">
      <dgm:prSet presAssocID="{8DFEF381-1089-498A-A2E9-536EBD00BCA1}" presName="descendantText" presStyleLbl="alignAccFollowNode1" presStyleIdx="0" presStyleCnt="4">
        <dgm:presLayoutVars>
          <dgm:bulletEnabled val="1"/>
        </dgm:presLayoutVars>
      </dgm:prSet>
      <dgm:spPr/>
    </dgm:pt>
    <dgm:pt modelId="{FFE0819C-8AC4-4036-9C1A-1EC29F5C921E}" type="pres">
      <dgm:prSet presAssocID="{D8F41DAE-72AA-41BD-884F-BB8861ABB8ED}" presName="sp" presStyleCnt="0"/>
      <dgm:spPr/>
    </dgm:pt>
    <dgm:pt modelId="{F7591D7B-260A-4799-8396-533EFCB75BEB}" type="pres">
      <dgm:prSet presAssocID="{EB099D45-42E4-4FB3-8BE3-22A72863D5FC}" presName="linNode" presStyleCnt="0"/>
      <dgm:spPr/>
    </dgm:pt>
    <dgm:pt modelId="{F8FCFA27-1E37-47F3-819F-CCC620DE8027}" type="pres">
      <dgm:prSet presAssocID="{EB099D45-42E4-4FB3-8BE3-22A72863D5FC}" presName="parentText" presStyleLbl="node1" presStyleIdx="2" presStyleCnt="7">
        <dgm:presLayoutVars>
          <dgm:chMax val="1"/>
          <dgm:bulletEnabled val="1"/>
        </dgm:presLayoutVars>
      </dgm:prSet>
      <dgm:spPr/>
    </dgm:pt>
    <dgm:pt modelId="{B1799245-8A88-4DFD-8913-C5C978690807}" type="pres">
      <dgm:prSet presAssocID="{EB099D45-42E4-4FB3-8BE3-22A72863D5FC}" presName="descendantText" presStyleLbl="alignAccFollowNode1" presStyleIdx="1" presStyleCnt="4">
        <dgm:presLayoutVars>
          <dgm:bulletEnabled val="1"/>
        </dgm:presLayoutVars>
      </dgm:prSet>
      <dgm:spPr/>
    </dgm:pt>
    <dgm:pt modelId="{8DCDF6EC-DA1E-4BFB-B25A-DFA57323B4B5}" type="pres">
      <dgm:prSet presAssocID="{973C65EF-E3B8-4CF5-B140-FEC5A74F0B0E}" presName="sp" presStyleCnt="0"/>
      <dgm:spPr/>
    </dgm:pt>
    <dgm:pt modelId="{3F2BB2C1-5788-46C7-BBC7-A198D39677C4}" type="pres">
      <dgm:prSet presAssocID="{0C7614AF-FE1B-474B-8B3D-B1D06ACF75F6}" presName="linNode" presStyleCnt="0"/>
      <dgm:spPr/>
    </dgm:pt>
    <dgm:pt modelId="{F3A1F871-519C-4E76-89EE-B8DB3D0BD125}" type="pres">
      <dgm:prSet presAssocID="{0C7614AF-FE1B-474B-8B3D-B1D06ACF75F6}" presName="parentText" presStyleLbl="node1" presStyleIdx="3" presStyleCnt="7">
        <dgm:presLayoutVars>
          <dgm:chMax val="1"/>
          <dgm:bulletEnabled val="1"/>
        </dgm:presLayoutVars>
      </dgm:prSet>
      <dgm:spPr/>
    </dgm:pt>
    <dgm:pt modelId="{F00652BC-5530-4BD7-A5E2-D7101737A3B5}" type="pres">
      <dgm:prSet presAssocID="{0C7614AF-FE1B-474B-8B3D-B1D06ACF75F6}" presName="descendantText" presStyleLbl="alignAccFollowNode1" presStyleIdx="2" presStyleCnt="4">
        <dgm:presLayoutVars>
          <dgm:bulletEnabled val="1"/>
        </dgm:presLayoutVars>
      </dgm:prSet>
      <dgm:spPr/>
    </dgm:pt>
    <dgm:pt modelId="{952A3D34-23A6-41F0-A376-C9F0A2286BE5}" type="pres">
      <dgm:prSet presAssocID="{2043401E-454D-4886-ADA9-FCC81736E837}" presName="sp" presStyleCnt="0"/>
      <dgm:spPr/>
    </dgm:pt>
    <dgm:pt modelId="{3759AAE8-5CC3-4939-977C-C44C19EE03C4}" type="pres">
      <dgm:prSet presAssocID="{EDF862B8-B6A5-459D-9576-8304283463C6}" presName="linNode" presStyleCnt="0"/>
      <dgm:spPr/>
    </dgm:pt>
    <dgm:pt modelId="{77C587F8-CC5E-408C-A653-B8B6ACF96E3F}" type="pres">
      <dgm:prSet presAssocID="{EDF862B8-B6A5-459D-9576-8304283463C6}" presName="parentText" presStyleLbl="node1" presStyleIdx="4" presStyleCnt="7">
        <dgm:presLayoutVars>
          <dgm:chMax val="1"/>
          <dgm:bulletEnabled val="1"/>
        </dgm:presLayoutVars>
      </dgm:prSet>
      <dgm:spPr/>
    </dgm:pt>
    <dgm:pt modelId="{B5F2E26E-FD9E-4360-A6B6-0A344D8174FD}" type="pres">
      <dgm:prSet presAssocID="{B86E7051-E13C-41BF-BC5A-0286BD236709}" presName="sp" presStyleCnt="0"/>
      <dgm:spPr/>
    </dgm:pt>
    <dgm:pt modelId="{917D5AAD-6159-4909-BD71-88899F8DD0E4}" type="pres">
      <dgm:prSet presAssocID="{550CD03A-C27C-46E8-8754-B9833A52877A}" presName="linNode" presStyleCnt="0"/>
      <dgm:spPr/>
    </dgm:pt>
    <dgm:pt modelId="{E0410D56-3769-4ECF-99E2-A15261A13CE1}" type="pres">
      <dgm:prSet presAssocID="{550CD03A-C27C-46E8-8754-B9833A52877A}" presName="parentText" presStyleLbl="node1" presStyleIdx="5" presStyleCnt="7">
        <dgm:presLayoutVars>
          <dgm:chMax val="1"/>
          <dgm:bulletEnabled val="1"/>
        </dgm:presLayoutVars>
      </dgm:prSet>
      <dgm:spPr/>
    </dgm:pt>
    <dgm:pt modelId="{F80A3A39-15C0-4481-A9C6-DE6FCE10B871}" type="pres">
      <dgm:prSet presAssocID="{550CD03A-C27C-46E8-8754-B9833A52877A}" presName="descendantText" presStyleLbl="alignAccFollowNode1" presStyleIdx="3" presStyleCnt="4">
        <dgm:presLayoutVars>
          <dgm:bulletEnabled val="1"/>
        </dgm:presLayoutVars>
      </dgm:prSet>
      <dgm:spPr/>
    </dgm:pt>
    <dgm:pt modelId="{BA2A1943-4B60-4101-9E97-5194BEF09670}" type="pres">
      <dgm:prSet presAssocID="{3FADA951-BAF1-4748-9373-6D857B522CFD}" presName="sp" presStyleCnt="0"/>
      <dgm:spPr/>
    </dgm:pt>
    <dgm:pt modelId="{C4195F5A-A2E0-4E03-844F-CDC5C93C59C6}" type="pres">
      <dgm:prSet presAssocID="{3EA45FA9-B391-470A-9A9D-B847C95EAE50}" presName="linNode" presStyleCnt="0"/>
      <dgm:spPr/>
    </dgm:pt>
    <dgm:pt modelId="{7240F8A6-1F4B-402F-A682-714C5FB1F15C}" type="pres">
      <dgm:prSet presAssocID="{3EA45FA9-B391-470A-9A9D-B847C95EAE50}" presName="parentText" presStyleLbl="node1" presStyleIdx="6" presStyleCnt="7">
        <dgm:presLayoutVars>
          <dgm:chMax val="1"/>
          <dgm:bulletEnabled val="1"/>
        </dgm:presLayoutVars>
      </dgm:prSet>
      <dgm:spPr/>
    </dgm:pt>
  </dgm:ptLst>
  <dgm:cxnLst>
    <dgm:cxn modelId="{A5022D30-ACD4-4358-A3C2-7A390454998F}" srcId="{982F9BD2-FE88-4D45-BD8D-65D1F34B0AD4}" destId="{4E5C7A8A-1BFC-4D2C-ABB8-A3D4F307651B}" srcOrd="0" destOrd="0" parTransId="{778AC383-F1BC-4A3C-BC38-C3E866DFF01F}" sibTransId="{C252411A-2705-478E-9232-EDDBB2DBF86A}"/>
    <dgm:cxn modelId="{528001E3-7708-4513-B906-99498F8CD088}" srcId="{982F9BD2-FE88-4D45-BD8D-65D1F34B0AD4}" destId="{8DFEF381-1089-498A-A2E9-536EBD00BCA1}" srcOrd="1" destOrd="0" parTransId="{7BB104C5-5E13-4BA2-8795-D771D93EFD0B}" sibTransId="{D8F41DAE-72AA-41BD-884F-BB8861ABB8ED}"/>
    <dgm:cxn modelId="{A1A0F9F5-3877-4F48-8A0F-92759A3F3CA1}" srcId="{8DFEF381-1089-498A-A2E9-536EBD00BCA1}" destId="{67856BDB-7B34-4717-A8DD-ED955D6E994B}" srcOrd="0" destOrd="1" parTransId="{772BA600-C67E-4B93-B4A5-0C0DECE788A8}" sibTransId="{6E0A9D10-C2CB-4F7C-BF91-F881E97D27C2}"/>
    <dgm:cxn modelId="{D01B6AF1-349B-45A8-91D2-3B47143E527C}" srcId="{982F9BD2-FE88-4D45-BD8D-65D1F34B0AD4}" destId="{EB099D45-42E4-4FB3-8BE3-22A72863D5FC}" srcOrd="2" destOrd="0" parTransId="{C2BA91CD-5382-45C0-B4F4-75094723F4D9}" sibTransId="{973C65EF-E3B8-4CF5-B140-FEC5A74F0B0E}"/>
    <dgm:cxn modelId="{3CB6ED6A-95E2-40E4-AB8A-F0FA1CDE42B3}" srcId="{EB099D45-42E4-4FB3-8BE3-22A72863D5FC}" destId="{63116591-D397-40B5-AD45-C8FD7C1AD18F}" srcOrd="0" destOrd="2" parTransId="{35D9FDAB-90FC-4149-8FA1-C2011A738832}" sibTransId="{B1B09198-8815-4821-8A77-DCC2993E3086}"/>
    <dgm:cxn modelId="{053B780F-0912-4BF9-9E3F-4C5A0ED31BE7}" srcId="{982F9BD2-FE88-4D45-BD8D-65D1F34B0AD4}" destId="{0C7614AF-FE1B-474B-8B3D-B1D06ACF75F6}" srcOrd="3" destOrd="0" parTransId="{6405A9A7-2A86-4BF1-8D9D-4D36DE3099F5}" sibTransId="{2043401E-454D-4886-ADA9-FCC81736E837}"/>
    <dgm:cxn modelId="{2910DC90-713C-451A-B6B6-AE3EDEE6F682}" srcId="{0C7614AF-FE1B-474B-8B3D-B1D06ACF75F6}" destId="{1595198B-D222-4BF8-83BF-0D3CA5996A3E}" srcOrd="0" destOrd="3" parTransId="{9E050DE5-CBC7-4D41-8BB4-8999E754F806}" sibTransId="{1D266B9B-E78F-4C1C-9CA1-FAC55716A8D9}"/>
    <dgm:cxn modelId="{CEC9D048-FFA1-4A6D-9AC0-B801A62C67EA}" srcId="{982F9BD2-FE88-4D45-BD8D-65D1F34B0AD4}" destId="{EDF862B8-B6A5-459D-9576-8304283463C6}" srcOrd="4" destOrd="0" parTransId="{9104A640-0516-479C-B5DC-7E1BA95B2B30}" sibTransId="{B86E7051-E13C-41BF-BC5A-0286BD236709}"/>
    <dgm:cxn modelId="{A6B8857E-272E-4A3E-A494-6A2293BFE535}" srcId="{982F9BD2-FE88-4D45-BD8D-65D1F34B0AD4}" destId="{550CD03A-C27C-46E8-8754-B9833A52877A}" srcOrd="5" destOrd="0" parTransId="{339E94D6-AEE6-482E-954E-6025C841EB3C}" sibTransId="{3FADA951-BAF1-4748-9373-6D857B522CFD}"/>
    <dgm:cxn modelId="{C18BB1A4-9262-494E-87DF-F378EB4B48F9}" srcId="{550CD03A-C27C-46E8-8754-B9833A52877A}" destId="{9A457074-2D31-4F14-B4D0-8CD2265AF58E}" srcOrd="0" destOrd="5" parTransId="{3EE386D0-BE15-4F63-9ED0-7C0FB39D2C71}" sibTransId="{7A7F8CEF-5679-4375-A4F5-2FCA30A0BF54}"/>
    <dgm:cxn modelId="{21E3498C-B93E-46D3-9EF7-D265D70199E1}" srcId="{982F9BD2-FE88-4D45-BD8D-65D1F34B0AD4}" destId="{3EA45FA9-B391-470A-9A9D-B847C95EAE50}" srcOrd="6" destOrd="0" parTransId="{08046568-09B9-4B7A-ADD8-5C06AECDA21D}" sibTransId="{5FDF43E9-2922-47E1-99A5-1ED6E61B8AC3}"/>
    <dgm:cxn modelId="{A3B67CA1-5D52-4F83-88FF-5D3F03C872B9}" type="presOf" srcId="{982F9BD2-FE88-4D45-BD8D-65D1F34B0AD4}" destId="{CBB719A3-638C-41E0-B0EC-B22FA0508898}" srcOrd="0" destOrd="0" presId="urn:microsoft.com/office/officeart/2005/8/layout/vList5"/>
    <dgm:cxn modelId="{5C324BCD-4D46-4663-A807-F5EB73DF8334}" type="presParOf" srcId="{CBB719A3-638C-41E0-B0EC-B22FA0508898}" destId="{B6C8E73E-994A-4823-88C3-6B69686152D7}" srcOrd="0" destOrd="0" presId="urn:microsoft.com/office/officeart/2005/8/layout/vList5"/>
    <dgm:cxn modelId="{066CEE1A-0AC4-4DA1-BE16-93DD36B0BAC9}" type="presParOf" srcId="{B6C8E73E-994A-4823-88C3-6B69686152D7}" destId="{C6980702-168A-4EED-97F8-A37FE92CA101}" srcOrd="0" destOrd="0" presId="urn:microsoft.com/office/officeart/2005/8/layout/vList5"/>
    <dgm:cxn modelId="{83B4EEA6-B09C-4DB0-815D-B49BA74B0462}" type="presOf" srcId="{4E5C7A8A-1BFC-4D2C-ABB8-A3D4F307651B}" destId="{C6980702-168A-4EED-97F8-A37FE92CA101}" srcOrd="0" destOrd="0" presId="urn:microsoft.com/office/officeart/2005/8/layout/vList5"/>
    <dgm:cxn modelId="{9298D8A3-3CD4-463B-B590-A9313964DABE}" type="presParOf" srcId="{CBB719A3-638C-41E0-B0EC-B22FA0508898}" destId="{B0E6DFBA-EE5B-46D9-BA15-1A869422759A}" srcOrd="1" destOrd="0" presId="urn:microsoft.com/office/officeart/2005/8/layout/vList5"/>
    <dgm:cxn modelId="{3E67BCD4-1013-4B32-94AE-E0C7A83FEF0A}" type="presParOf" srcId="{CBB719A3-638C-41E0-B0EC-B22FA0508898}" destId="{53879FB3-2A34-4B19-A163-E7E5A2A61ED1}" srcOrd="2" destOrd="0" presId="urn:microsoft.com/office/officeart/2005/8/layout/vList5"/>
    <dgm:cxn modelId="{B5A578E2-AFA1-41A7-AC7A-0B81D4B85AE8}" type="presParOf" srcId="{53879FB3-2A34-4B19-A163-E7E5A2A61ED1}" destId="{BD6C8DA9-0F3A-464E-ACD2-6660B6C6E5C4}" srcOrd="0" destOrd="2" presId="urn:microsoft.com/office/officeart/2005/8/layout/vList5"/>
    <dgm:cxn modelId="{A1800905-542B-4400-A4C5-99844D3DE32D}" type="presOf" srcId="{8DFEF381-1089-498A-A2E9-536EBD00BCA1}" destId="{BD6C8DA9-0F3A-464E-ACD2-6660B6C6E5C4}" srcOrd="0" destOrd="0" presId="urn:microsoft.com/office/officeart/2005/8/layout/vList5"/>
    <dgm:cxn modelId="{364F8670-247E-49DF-B8BE-58A5AB3F3C3C}" type="presParOf" srcId="{53879FB3-2A34-4B19-A163-E7E5A2A61ED1}" destId="{D76AE918-ABC8-47B8-8DD8-96F195BFB5B5}" srcOrd="1" destOrd="2" presId="urn:microsoft.com/office/officeart/2005/8/layout/vList5"/>
    <dgm:cxn modelId="{F88648B0-B075-4C23-B14B-31087E5CDFD9}" type="presOf" srcId="{67856BDB-7B34-4717-A8DD-ED955D6E994B}" destId="{D76AE918-ABC8-47B8-8DD8-96F195BFB5B5}" srcOrd="0" destOrd="0" presId="urn:microsoft.com/office/officeart/2005/8/layout/vList5"/>
    <dgm:cxn modelId="{15562813-F920-445B-AC5C-54937B689E77}" type="presParOf" srcId="{CBB719A3-638C-41E0-B0EC-B22FA0508898}" destId="{FFE0819C-8AC4-4036-9C1A-1EC29F5C921E}" srcOrd="3" destOrd="0" presId="urn:microsoft.com/office/officeart/2005/8/layout/vList5"/>
    <dgm:cxn modelId="{D3EB5B0D-2C04-4C7E-A943-3CC6E971902C}" type="presParOf" srcId="{CBB719A3-638C-41E0-B0EC-B22FA0508898}" destId="{F7591D7B-260A-4799-8396-533EFCB75BEB}" srcOrd="4" destOrd="0" presId="urn:microsoft.com/office/officeart/2005/8/layout/vList5"/>
    <dgm:cxn modelId="{DA7E0FD8-6E58-4B6C-83AD-9E85EC8E617F}" type="presParOf" srcId="{F7591D7B-260A-4799-8396-533EFCB75BEB}" destId="{F8FCFA27-1E37-47F3-819F-CCC620DE8027}" srcOrd="0" destOrd="4" presId="urn:microsoft.com/office/officeart/2005/8/layout/vList5"/>
    <dgm:cxn modelId="{77FDA7EA-758B-4526-A21A-BE4289167D3A}" type="presOf" srcId="{EB099D45-42E4-4FB3-8BE3-22A72863D5FC}" destId="{F8FCFA27-1E37-47F3-819F-CCC620DE8027}" srcOrd="0" destOrd="0" presId="urn:microsoft.com/office/officeart/2005/8/layout/vList5"/>
    <dgm:cxn modelId="{7A229D17-2956-4941-A252-FEB32C7F4C1A}" type="presParOf" srcId="{F7591D7B-260A-4799-8396-533EFCB75BEB}" destId="{B1799245-8A88-4DFD-8913-C5C978690807}" srcOrd="1" destOrd="4" presId="urn:microsoft.com/office/officeart/2005/8/layout/vList5"/>
    <dgm:cxn modelId="{96C4EB12-8109-4744-A501-8B91F6F0A8DC}" type="presOf" srcId="{63116591-D397-40B5-AD45-C8FD7C1AD18F}" destId="{B1799245-8A88-4DFD-8913-C5C978690807}" srcOrd="0" destOrd="0" presId="urn:microsoft.com/office/officeart/2005/8/layout/vList5"/>
    <dgm:cxn modelId="{A876E84C-4F52-4E3C-A098-1BAA041E92E6}" type="presParOf" srcId="{CBB719A3-638C-41E0-B0EC-B22FA0508898}" destId="{8DCDF6EC-DA1E-4BFB-B25A-DFA57323B4B5}" srcOrd="5" destOrd="0" presId="urn:microsoft.com/office/officeart/2005/8/layout/vList5"/>
    <dgm:cxn modelId="{774F879E-9758-4192-AEF8-FC38DA316900}" type="presParOf" srcId="{CBB719A3-638C-41E0-B0EC-B22FA0508898}" destId="{3F2BB2C1-5788-46C7-BBC7-A198D39677C4}" srcOrd="6" destOrd="0" presId="urn:microsoft.com/office/officeart/2005/8/layout/vList5"/>
    <dgm:cxn modelId="{698B5B9F-92F5-4C1D-8577-9761316B3CF6}" type="presParOf" srcId="{3F2BB2C1-5788-46C7-BBC7-A198D39677C4}" destId="{F3A1F871-519C-4E76-89EE-B8DB3D0BD125}" srcOrd="0" destOrd="6" presId="urn:microsoft.com/office/officeart/2005/8/layout/vList5"/>
    <dgm:cxn modelId="{D567CF0B-7A98-41CE-9AC1-CA8CA8E91AC8}" type="presOf" srcId="{0C7614AF-FE1B-474B-8B3D-B1D06ACF75F6}" destId="{F3A1F871-519C-4E76-89EE-B8DB3D0BD125}" srcOrd="0" destOrd="0" presId="urn:microsoft.com/office/officeart/2005/8/layout/vList5"/>
    <dgm:cxn modelId="{39ECA3C1-4C76-4618-AC71-FD89EABB46D4}" type="presParOf" srcId="{3F2BB2C1-5788-46C7-BBC7-A198D39677C4}" destId="{F00652BC-5530-4BD7-A5E2-D7101737A3B5}" srcOrd="1" destOrd="6" presId="urn:microsoft.com/office/officeart/2005/8/layout/vList5"/>
    <dgm:cxn modelId="{6F181091-0C39-420A-A711-8D659FF25FF7}" type="presOf" srcId="{1595198B-D222-4BF8-83BF-0D3CA5996A3E}" destId="{F00652BC-5530-4BD7-A5E2-D7101737A3B5}" srcOrd="0" destOrd="0" presId="urn:microsoft.com/office/officeart/2005/8/layout/vList5"/>
    <dgm:cxn modelId="{6CD67F85-0203-480C-9A25-2F4916B09DAF}" type="presParOf" srcId="{CBB719A3-638C-41E0-B0EC-B22FA0508898}" destId="{952A3D34-23A6-41F0-A376-C9F0A2286BE5}" srcOrd="7" destOrd="0" presId="urn:microsoft.com/office/officeart/2005/8/layout/vList5"/>
    <dgm:cxn modelId="{DE1E9572-93A8-4BD1-B60F-5D3C70F9EFEC}" type="presParOf" srcId="{CBB719A3-638C-41E0-B0EC-B22FA0508898}" destId="{3759AAE8-5CC3-4939-977C-C44C19EE03C4}" srcOrd="8" destOrd="0" presId="urn:microsoft.com/office/officeart/2005/8/layout/vList5"/>
    <dgm:cxn modelId="{2EAED56C-6BAF-461E-A6B1-50321812AFE3}" type="presParOf" srcId="{3759AAE8-5CC3-4939-977C-C44C19EE03C4}" destId="{77C587F8-CC5E-408C-A653-B8B6ACF96E3F}" srcOrd="0" destOrd="8" presId="urn:microsoft.com/office/officeart/2005/8/layout/vList5"/>
    <dgm:cxn modelId="{C02EBD0E-78CC-4021-8B28-046AEAFBD640}" type="presOf" srcId="{EDF862B8-B6A5-459D-9576-8304283463C6}" destId="{77C587F8-CC5E-408C-A653-B8B6ACF96E3F}" srcOrd="0" destOrd="0" presId="urn:microsoft.com/office/officeart/2005/8/layout/vList5"/>
    <dgm:cxn modelId="{A513FD31-6FA5-469B-8841-D22D5E0F9A8F}" type="presParOf" srcId="{CBB719A3-638C-41E0-B0EC-B22FA0508898}" destId="{B5F2E26E-FD9E-4360-A6B6-0A344D8174FD}" srcOrd="9" destOrd="0" presId="urn:microsoft.com/office/officeart/2005/8/layout/vList5"/>
    <dgm:cxn modelId="{B820116D-26BB-466D-9E57-401F31B82C95}" type="presParOf" srcId="{CBB719A3-638C-41E0-B0EC-B22FA0508898}" destId="{917D5AAD-6159-4909-BD71-88899F8DD0E4}" srcOrd="10" destOrd="0" presId="urn:microsoft.com/office/officeart/2005/8/layout/vList5"/>
    <dgm:cxn modelId="{670378A4-10C3-4560-9719-B7132C9BD6C3}" type="presParOf" srcId="{917D5AAD-6159-4909-BD71-88899F8DD0E4}" destId="{E0410D56-3769-4ECF-99E2-A15261A13CE1}" srcOrd="0" destOrd="10" presId="urn:microsoft.com/office/officeart/2005/8/layout/vList5"/>
    <dgm:cxn modelId="{200297C0-2820-466C-977F-A29DFF2415D2}" type="presOf" srcId="{550CD03A-C27C-46E8-8754-B9833A52877A}" destId="{E0410D56-3769-4ECF-99E2-A15261A13CE1}" srcOrd="0" destOrd="0" presId="urn:microsoft.com/office/officeart/2005/8/layout/vList5"/>
    <dgm:cxn modelId="{EBACDAF5-9F5A-467A-BE6B-708124BAA34A}" type="presParOf" srcId="{917D5AAD-6159-4909-BD71-88899F8DD0E4}" destId="{F80A3A39-15C0-4481-A9C6-DE6FCE10B871}" srcOrd="1" destOrd="10" presId="urn:microsoft.com/office/officeart/2005/8/layout/vList5"/>
    <dgm:cxn modelId="{5FC2D547-D4C2-4B59-B95A-B416E1B6C5CE}" type="presOf" srcId="{9A457074-2D31-4F14-B4D0-8CD2265AF58E}" destId="{F80A3A39-15C0-4481-A9C6-DE6FCE10B871}" srcOrd="0" destOrd="0" presId="urn:microsoft.com/office/officeart/2005/8/layout/vList5"/>
    <dgm:cxn modelId="{28763EBC-85E6-4448-BEA1-2F7A98B8D597}" type="presParOf" srcId="{CBB719A3-638C-41E0-B0EC-B22FA0508898}" destId="{BA2A1943-4B60-4101-9E97-5194BEF09670}" srcOrd="11" destOrd="0" presId="urn:microsoft.com/office/officeart/2005/8/layout/vList5"/>
    <dgm:cxn modelId="{CD57939C-C624-49E3-A07B-6A4552D190D2}" type="presParOf" srcId="{CBB719A3-638C-41E0-B0EC-B22FA0508898}" destId="{C4195F5A-A2E0-4E03-844F-CDC5C93C59C6}" srcOrd="12" destOrd="0" presId="urn:microsoft.com/office/officeart/2005/8/layout/vList5"/>
    <dgm:cxn modelId="{6B8EA505-A85A-4F1A-882D-102EBF65AF47}" type="presParOf" srcId="{C4195F5A-A2E0-4E03-844F-CDC5C93C59C6}" destId="{7240F8A6-1F4B-402F-A682-714C5FB1F15C}" srcOrd="0" destOrd="12" presId="urn:microsoft.com/office/officeart/2005/8/layout/vList5"/>
    <dgm:cxn modelId="{10DBF22D-BE4A-4BDB-82F0-937BA2FD7340}" type="presOf" srcId="{3EA45FA9-B391-470A-9A9D-B847C95EAE50}" destId="{7240F8A6-1F4B-402F-A682-714C5FB1F15C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ACC000F8-565F-47C8-934D-04C4161F3991}" type="doc">
      <dgm:prSet loTypeId="list" loCatId="list" qsTypeId="urn:microsoft.com/office/officeart/2005/8/quickstyle/simple1" qsCatId="simple" csTypeId="urn:microsoft.com/office/officeart/2005/8/colors/accent1_2" csCatId="accent1" phldr="0"/>
      <dgm:spPr/>
      <dgm:t>
        <a:bodyPr/>
        <a:p>
          <a:endParaRPr lang="zh-CN" altLang="en-US"/>
        </a:p>
      </dgm:t>
    </dgm:pt>
    <dgm:pt modelId="{B35DC22E-F108-4B3B-9710-DB9DE75343ED}">
      <dgm:prSet phldrT="[文本]" phldr="0" custT="1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900"/>
            <a:t/>
          </a:r>
          <a:endParaRPr lang="zh-CN" altLang="en-US" sz="900"/>
        </a:p>
      </dgm:t>
    </dgm:pt>
    <dgm:pt modelId="{EBB93E41-453D-43F8-A2E3-A239D5DD76EF}" cxnId="{DF4751C3-1241-46DC-8AF0-C61F60F43482}" type="parTrans">
      <dgm:prSet/>
      <dgm:spPr/>
      <dgm:t>
        <a:bodyPr/>
        <a:p>
          <a:endParaRPr lang="zh-CN" altLang="en-US"/>
        </a:p>
      </dgm:t>
    </dgm:pt>
    <dgm:pt modelId="{AE268020-85A8-42C2-B5CC-9F1AA3B5FF0D}" cxnId="{DF4751C3-1241-46DC-8AF0-C61F60F43482}" type="sibTrans">
      <dgm:prSet/>
      <dgm:spPr/>
      <dgm:t>
        <a:bodyPr/>
        <a:p>
          <a:endParaRPr lang="zh-CN" altLang="en-US"/>
        </a:p>
      </dgm:t>
    </dgm:pt>
    <dgm:pt modelId="{E32B5D50-7B37-4154-898C-9B87D78A8981}">
      <dgm:prSet phldr="0" custT="1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zh-CN" altLang="en-US" sz="900"/>
            <a:t/>
          </a:r>
          <a:endParaRPr lang="zh-CN" altLang="en-US" sz="900"/>
        </a:p>
      </dgm:t>
    </dgm:pt>
    <dgm:pt modelId="{B121547B-9D04-4012-A98E-90FF13352CC8}" cxnId="{AF5B629A-6E42-461D-8CB9-6A46F2117C9A}" type="parTrans">
      <dgm:prSet/>
      <dgm:spPr/>
    </dgm:pt>
    <dgm:pt modelId="{FA1E7B8D-34BB-4CA6-8B33-ABDEDBFF1928}" cxnId="{AF5B629A-6E42-461D-8CB9-6A46F2117C9A}" type="sibTrans">
      <dgm:prSet/>
      <dgm:spPr/>
    </dgm:pt>
    <dgm:pt modelId="{0B54E87C-1E6C-4128-91F0-A09AF141272B}">
      <dgm:prSet phldr="0" custT="1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zh-CN" altLang="en-US" sz="900"/>
            <a:t/>
          </a:r>
          <a:endParaRPr lang="zh-CN" altLang="en-US" sz="900"/>
        </a:p>
      </dgm:t>
    </dgm:pt>
    <dgm:pt modelId="{BE9ECD3E-1AC8-4B23-8D85-79819EAF9768}" cxnId="{46CF3509-DB6C-4B58-83BB-6ABEAA0D64CD}" type="parTrans">
      <dgm:prSet/>
      <dgm:spPr/>
    </dgm:pt>
    <dgm:pt modelId="{5BF96840-54ED-49EB-B8AA-9E9A05EA38AA}" cxnId="{46CF3509-DB6C-4B58-83BB-6ABEAA0D64CD}" type="sibTrans">
      <dgm:prSet/>
      <dgm:spPr/>
    </dgm:pt>
    <dgm:pt modelId="{23131DDC-A01B-4344-BF1A-BB816EB5AC77}">
      <dgm:prSet phldrT="[文本]" phldr="0" custT="1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en-US" altLang="zh-CN" sz="100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imes New Roman" panose="02020503050405090304" pitchFamily="18" charset="0"/>
              <a:ea typeface="宋体" pitchFamily="2" charset="-122"/>
              <a:cs typeface="Times New Roman" panose="02020503050405090304" pitchFamily="18" charset="0"/>
              <a:sym typeface="+mn-ea"/>
            </a:rPr>
            <a:t>construction</a:t>
          </a:r>
          <a:r>
            <a:rPr lang="en-US" altLang="zh-CN" sz="1000">
              <a:sym typeface="+mn-ea"/>
            </a:rPr>
            <a:t/>
          </a:r>
          <a:endParaRPr lang="en-US" altLang="zh-CN" sz="1000">
            <a:sym typeface="+mn-ea"/>
          </a:endParaRPr>
        </a:p>
      </dgm:t>
    </dgm:pt>
    <dgm:pt modelId="{12FEF91F-8EE0-4AC9-A4D2-80055CFE585C}" cxnId="{55C4F9C9-E933-4C8E-8FDA-FB4F05DE037A}" type="parTrans">
      <dgm:prSet/>
      <dgm:spPr/>
      <dgm:t>
        <a:bodyPr/>
        <a:p>
          <a:endParaRPr lang="zh-CN" altLang="en-US"/>
        </a:p>
      </dgm:t>
    </dgm:pt>
    <dgm:pt modelId="{185FD9E9-AAAD-4507-8496-8C5AE802B8F3}" cxnId="{55C4F9C9-E933-4C8E-8FDA-FB4F05DE037A}" type="sibTrans">
      <dgm:prSet/>
      <dgm:spPr/>
      <dgm:t>
        <a:bodyPr/>
        <a:p>
          <a:endParaRPr lang="zh-CN" altLang="en-US"/>
        </a:p>
      </dgm:t>
    </dgm:pt>
    <dgm:pt modelId="{C16203FA-A5F4-49A1-8F1B-DE7B27DBA1B4}">
      <dgm:prSet phldr="0" custT="1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en-US" altLang="zh-CN" sz="800">
              <a:sym typeface="+mn-ea"/>
            </a:rPr>
            <a:t>node</a:t>
          </a:r>
          <a:r>
            <a:rPr lang="en-US" altLang="zh-CN" sz="1000">
              <a:sym typeface="+mn-ea"/>
            </a:rPr>
            <a:t/>
          </a:r>
          <a:endParaRPr lang="en-US" altLang="zh-CN" sz="1000">
            <a:sym typeface="+mn-ea"/>
          </a:endParaRPr>
        </a:p>
      </dgm:t>
    </dgm:pt>
    <dgm:pt modelId="{C2C3747F-BC94-4E00-B37E-B2E62B29F997}" cxnId="{4A6817AA-90EC-4987-B6BA-7EC19BC2BEE1}" type="parTrans">
      <dgm:prSet/>
      <dgm:spPr/>
    </dgm:pt>
    <dgm:pt modelId="{E1FF4BB2-1834-4AC7-9922-1EB0B975E271}" cxnId="{4A6817AA-90EC-4987-B6BA-7EC19BC2BEE1}" type="sibTrans">
      <dgm:prSet/>
      <dgm:spPr/>
    </dgm:pt>
    <dgm:pt modelId="{2D8A8D99-6CD0-49FA-81E6-B04D3F739EEC}">
      <dgm:prSet phldr="0" custT="1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en-US" altLang="zh-CN" sz="1000">
              <a:sym typeface="+mn-ea"/>
            </a:rPr>
            <a:t/>
          </a:r>
          <a:endParaRPr lang="en-US" altLang="zh-CN" sz="1000">
            <a:sym typeface="+mn-ea"/>
          </a:endParaRPr>
        </a:p>
      </dgm:t>
    </dgm:pt>
    <dgm:pt modelId="{4F8E17E0-DA27-4B3E-86AD-5164637C8AF1}" cxnId="{5F67231D-F118-4AE5-AB37-A771CC8C7226}" type="parTrans">
      <dgm:prSet/>
      <dgm:spPr/>
    </dgm:pt>
    <dgm:pt modelId="{C7570404-3759-4459-9AA6-EE61296ADE26}" cxnId="{5F67231D-F118-4AE5-AB37-A771CC8C7226}" type="sibTrans">
      <dgm:prSet/>
      <dgm:spPr/>
    </dgm:pt>
    <dgm:pt modelId="{9F344586-B15C-4FFA-9778-3C24F8437238}">
      <dgm:prSet phldr="0" custT="1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en-US" altLang="zh-CN" sz="800">
              <a:sym typeface="+mn-ea"/>
            </a:rPr>
            <a:t>edge</a:t>
          </a:r>
          <a:r>
            <a:rPr lang="en-US" altLang="zh-CN" sz="1000" u="sng"/>
            <a:t/>
          </a:r>
          <a:endParaRPr lang="en-US" altLang="zh-CN" sz="1000" u="sng"/>
        </a:p>
      </dgm:t>
    </dgm:pt>
    <dgm:pt modelId="{86571C2E-004D-4C0F-8CCB-B2E7084EC537}" cxnId="{F95AD4CF-C71B-4909-8AC2-2D623E7D25D7}" type="parTrans">
      <dgm:prSet/>
      <dgm:spPr/>
    </dgm:pt>
    <dgm:pt modelId="{6FB385E2-4D32-4441-9E0A-8C80B8F8AE96}" cxnId="{F95AD4CF-C71B-4909-8AC2-2D623E7D25D7}" type="sibTrans">
      <dgm:prSet/>
      <dgm:spPr/>
    </dgm:pt>
    <dgm:pt modelId="{CAA69817-1E3A-42EF-9A9B-E66EED31A2AB}">
      <dgm:prSet phldr="0" custT="1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en-US" altLang="zh-CN" sz="1000" u="sng"/>
            <a:t/>
          </a:r>
          <a:endParaRPr lang="en-US" altLang="zh-CN" sz="1000" u="sng"/>
        </a:p>
      </dgm:t>
    </dgm:pt>
    <dgm:pt modelId="{84C3ACFB-DA21-4C9F-BC5D-5A95534B5AD7}" cxnId="{17E88A32-85A9-48EA-AC08-3550F99E6F6D}" type="parTrans">
      <dgm:prSet/>
      <dgm:spPr/>
    </dgm:pt>
    <dgm:pt modelId="{57B13C8C-5D97-44C3-B0F5-C22D17B323E9}" cxnId="{17E88A32-85A9-48EA-AC08-3550F99E6F6D}" type="sibTrans">
      <dgm:prSet/>
      <dgm:spPr/>
    </dgm:pt>
    <dgm:pt modelId="{6395E619-066E-4507-A82B-8CF089019586}">
      <dgm:prSet phldr="0" custT="1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en-US" altLang="zh-CN" sz="800">
              <a:sym typeface="+mn-ea"/>
            </a:rPr>
            <a:t>global node</a:t>
          </a:r>
          <a:r>
            <a:rPr lang="zh-CN" altLang="en-US" sz="800"/>
            <a:t/>
          </a:r>
          <a:endParaRPr lang="zh-CN" altLang="en-US" sz="800"/>
        </a:p>
      </dgm:t>
    </dgm:pt>
    <dgm:pt modelId="{3A6CB7C9-E60F-4942-B4F7-A3CE02C73EF1}" cxnId="{8BC1BCD1-BA28-4A0E-BA06-AA4DB1B0C125}" type="parTrans">
      <dgm:prSet/>
      <dgm:spPr/>
    </dgm:pt>
    <dgm:pt modelId="{981B06F8-DC18-4CA0-B69E-6D60B46885C2}" cxnId="{8BC1BCD1-BA28-4A0E-BA06-AA4DB1B0C125}" type="sibTrans">
      <dgm:prSet/>
      <dgm:spPr/>
    </dgm:pt>
    <dgm:pt modelId="{AAD6C221-DD80-42A7-ADB3-2F6C0D7FA118}">
      <dgm:prSet phldrT="[文本]" phldr="0" custT="1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zh-CN" altLang="en-US" sz="1000"/>
            <a:t>作用</a:t>
          </a:r>
          <a:r>
            <a:rPr lang="zh-CN" altLang="en-US" sz="2700"/>
            <a:t/>
          </a:r>
          <a:endParaRPr lang="zh-CN" altLang="en-US" sz="2700"/>
        </a:p>
      </dgm:t>
    </dgm:pt>
    <dgm:pt modelId="{358DB283-DA3B-40D5-83BA-EEE6A1F7F1AB}" cxnId="{2F9B16C7-1751-452C-8553-30AC1236F3A7}" type="parTrans">
      <dgm:prSet/>
      <dgm:spPr/>
      <dgm:t>
        <a:bodyPr/>
        <a:p>
          <a:endParaRPr lang="zh-CN" altLang="en-US"/>
        </a:p>
      </dgm:t>
    </dgm:pt>
    <dgm:pt modelId="{D69A2F7E-A0DD-4385-AB14-80EBD0482338}" cxnId="{2F9B16C7-1751-452C-8553-30AC1236F3A7}" type="sibTrans">
      <dgm:prSet/>
      <dgm:spPr/>
      <dgm:t>
        <a:bodyPr/>
        <a:p>
          <a:endParaRPr lang="zh-CN" altLang="en-US"/>
        </a:p>
      </dgm:t>
    </dgm:pt>
    <dgm:pt modelId="{117DEE7D-295A-4240-A3ED-E15E8EDBB3D1}">
      <dgm:prSet phldr="0" custT="1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zh-CN" altLang="en-US" sz="2100"/>
            <a:t/>
          </a:r>
          <a:endParaRPr lang="zh-CN" altLang="en-US" sz="2100"/>
        </a:p>
      </dgm:t>
    </dgm:pt>
    <dgm:pt modelId="{2EF7D808-4976-4D8B-94DE-A1D57C47780D}" cxnId="{DD635628-3B79-49A8-959E-CEB0E66ED822}" type="parTrans">
      <dgm:prSet/>
      <dgm:spPr/>
    </dgm:pt>
    <dgm:pt modelId="{3E7364CD-3291-49D6-9AC7-9D1AF8DAE59B}" cxnId="{DD635628-3B79-49A8-959E-CEB0E66ED822}" type="sibTrans">
      <dgm:prSet/>
      <dgm:spPr/>
    </dgm:pt>
    <dgm:pt modelId="{EE89AFFC-B579-484C-84A3-C93DB9A42CE0}">
      <dgm:prSet phldr="0" custT="1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en-US" altLang="zh-CN" sz="600">
              <a:sym typeface="+mn-ea"/>
            </a:rPr>
            <a:t>global node</a:t>
          </a:r>
          <a:r>
            <a:rPr lang="zh-CN" altLang="en-US" sz="600">
              <a:sym typeface="+mn-ea"/>
            </a:rPr>
            <a:t>：to connect each character node and word edge.</a:t>
          </a:r>
          <a:endParaRPr lang="zh-CN" altLang="en-US" sz="600">
            <a:sym typeface="+mn-ea"/>
          </a:endParaRPr>
        </a:p>
      </dgm:t>
    </dgm:pt>
    <dgm:pt modelId="{95630680-F2D6-403F-9C86-56CD6FEE9364}" cxnId="{4050006E-6B9B-41A1-9859-FE9F93C2F859}" type="parTrans">
      <dgm:prSet/>
      <dgm:spPr/>
    </dgm:pt>
    <dgm:pt modelId="{83100485-B089-46E0-B339-539E61B9B31A}" cxnId="{4050006E-6B9B-41A1-9859-FE9F93C2F859}" type="sibTrans">
      <dgm:prSet/>
      <dgm:spPr/>
    </dgm:pt>
    <dgm:pt modelId="{C4AD57AE-9BA8-45A7-9BDA-8F527E25A6FC}">
      <dgm:prSet phldr="0" custT="1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zh-CN" altLang="en-US" sz="600">
              <a:sym typeface="+mn-ea"/>
            </a:rPr>
            <a:t>加入词典信息来解决词边界问题</a:t>
          </a:r>
          <a:r>
            <a:rPr lang="zh-CN" altLang="en-US" sz="600"/>
            <a:t/>
          </a:r>
          <a:endParaRPr lang="zh-CN" altLang="en-US" sz="600"/>
        </a:p>
      </dgm:t>
    </dgm:pt>
    <dgm:pt modelId="{2AD9894E-FE4C-43CD-A07B-CA8F76E9A566}" cxnId="{F3023241-DD84-4474-A8AA-D38924038EB4}" type="parTrans">
      <dgm:prSet/>
      <dgm:spPr/>
    </dgm:pt>
    <dgm:pt modelId="{E4C63C41-79BA-45EB-8BDC-0B2599E87CD9}" cxnId="{F3023241-DD84-4474-A8AA-D38924038EB4}" type="sibTrans">
      <dgm:prSet/>
      <dgm:spPr/>
    </dgm:pt>
    <dgm:pt modelId="{A944CCA1-9FB5-4093-86A8-89045A44E778}" type="pres">
      <dgm:prSet presAssocID="{ACC000F8-565F-47C8-934D-04C4161F3991}" presName="Name0" presStyleCnt="0">
        <dgm:presLayoutVars>
          <dgm:dir/>
          <dgm:resizeHandles val="exact"/>
        </dgm:presLayoutVars>
      </dgm:prSet>
      <dgm:spPr/>
    </dgm:pt>
    <dgm:pt modelId="{8A0A2265-FBC1-4B12-98E0-7D91387047CB}" type="pres">
      <dgm:prSet presAssocID="{B35DC22E-F108-4B3B-9710-DB9DE75343ED}" presName="node" presStyleLbl="node1" presStyleIdx="0" presStyleCnt="3">
        <dgm:presLayoutVars>
          <dgm:bulletEnabled val="1"/>
        </dgm:presLayoutVars>
      </dgm:prSet>
      <dgm:spPr/>
    </dgm:pt>
    <dgm:pt modelId="{0EBC7ECC-B294-4427-ABE7-478E5559C6EE}" type="pres">
      <dgm:prSet presAssocID="{AE268020-85A8-42C2-B5CC-9F1AA3B5FF0D}" presName="sibTrans" presStyleCnt="0"/>
      <dgm:spPr/>
    </dgm:pt>
    <dgm:pt modelId="{5CD5B18C-5B5C-41F1-969F-468111D317DF}" type="pres">
      <dgm:prSet presAssocID="{23131DDC-A01B-4344-BF1A-BB816EB5AC77}" presName="node" presStyleLbl="node1" presStyleIdx="1" presStyleCnt="3">
        <dgm:presLayoutVars>
          <dgm:bulletEnabled val="1"/>
        </dgm:presLayoutVars>
      </dgm:prSet>
      <dgm:spPr/>
    </dgm:pt>
    <dgm:pt modelId="{2D730973-E442-4361-B2A7-2FE0B894A1F4}" type="pres">
      <dgm:prSet presAssocID="{185FD9E9-AAAD-4507-8496-8C5AE802B8F3}" presName="sibTrans" presStyleCnt="0"/>
      <dgm:spPr/>
    </dgm:pt>
    <dgm:pt modelId="{52D58EB8-4BA0-4252-B53D-2EF30D5347E3}" type="pres">
      <dgm:prSet presAssocID="{AAD6C221-DD80-42A7-ADB3-2F6C0D7FA118}" presName="node" presStyleLbl="node1" presStyleIdx="2" presStyleCnt="3">
        <dgm:presLayoutVars>
          <dgm:bulletEnabled val="1"/>
        </dgm:presLayoutVars>
      </dgm:prSet>
      <dgm:spPr/>
    </dgm:pt>
  </dgm:ptLst>
  <dgm:cxnLst>
    <dgm:cxn modelId="{DF4751C3-1241-46DC-8AF0-C61F60F43482}" srcId="{ACC000F8-565F-47C8-934D-04C4161F3991}" destId="{B35DC22E-F108-4B3B-9710-DB9DE75343ED}" srcOrd="0" destOrd="0" parTransId="{EBB93E41-453D-43F8-A2E3-A239D5DD76EF}" sibTransId="{AE268020-85A8-42C2-B5CC-9F1AA3B5FF0D}"/>
    <dgm:cxn modelId="{AF5B629A-6E42-461D-8CB9-6A46F2117C9A}" srcId="{B35DC22E-F108-4B3B-9710-DB9DE75343ED}" destId="{E32B5D50-7B37-4154-898C-9B87D78A8981}" srcOrd="0" destOrd="0" parTransId="{B121547B-9D04-4012-A98E-90FF13352CC8}" sibTransId="{FA1E7B8D-34BB-4CA6-8B33-ABDEDBFF1928}"/>
    <dgm:cxn modelId="{46CF3509-DB6C-4B58-83BB-6ABEAA0D64CD}" srcId="{B35DC22E-F108-4B3B-9710-DB9DE75343ED}" destId="{0B54E87C-1E6C-4128-91F0-A09AF141272B}" srcOrd="1" destOrd="0" parTransId="{BE9ECD3E-1AC8-4B23-8D85-79819EAF9768}" sibTransId="{5BF96840-54ED-49EB-B8AA-9E9A05EA38AA}"/>
    <dgm:cxn modelId="{55C4F9C9-E933-4C8E-8FDA-FB4F05DE037A}" srcId="{ACC000F8-565F-47C8-934D-04C4161F3991}" destId="{23131DDC-A01B-4344-BF1A-BB816EB5AC77}" srcOrd="1" destOrd="0" parTransId="{12FEF91F-8EE0-4AC9-A4D2-80055CFE585C}" sibTransId="{185FD9E9-AAAD-4507-8496-8C5AE802B8F3}"/>
    <dgm:cxn modelId="{4A6817AA-90EC-4987-B6BA-7EC19BC2BEE1}" srcId="{23131DDC-A01B-4344-BF1A-BB816EB5AC77}" destId="{C16203FA-A5F4-49A1-8F1B-DE7B27DBA1B4}" srcOrd="0" destOrd="1" parTransId="{C2C3747F-BC94-4E00-B37E-B2E62B29F997}" sibTransId="{E1FF4BB2-1834-4AC7-9922-1EB0B975E271}"/>
    <dgm:cxn modelId="{5F67231D-F118-4AE5-AB37-A771CC8C7226}" srcId="{23131DDC-A01B-4344-BF1A-BB816EB5AC77}" destId="{2D8A8D99-6CD0-49FA-81E6-B04D3F739EEC}" srcOrd="1" destOrd="1" parTransId="{4F8E17E0-DA27-4B3E-86AD-5164637C8AF1}" sibTransId="{C7570404-3759-4459-9AA6-EE61296ADE26}"/>
    <dgm:cxn modelId="{F95AD4CF-C71B-4909-8AC2-2D623E7D25D7}" srcId="{23131DDC-A01B-4344-BF1A-BB816EB5AC77}" destId="{9F344586-B15C-4FFA-9778-3C24F8437238}" srcOrd="2" destOrd="1" parTransId="{86571C2E-004D-4C0F-8CCB-B2E7084EC537}" sibTransId="{6FB385E2-4D32-4441-9E0A-8C80B8F8AE96}"/>
    <dgm:cxn modelId="{17E88A32-85A9-48EA-AC08-3550F99E6F6D}" srcId="{23131DDC-A01B-4344-BF1A-BB816EB5AC77}" destId="{CAA69817-1E3A-42EF-9A9B-E66EED31A2AB}" srcOrd="3" destOrd="1" parTransId="{84C3ACFB-DA21-4C9F-BC5D-5A95534B5AD7}" sibTransId="{57B13C8C-5D97-44C3-B0F5-C22D17B323E9}"/>
    <dgm:cxn modelId="{8BC1BCD1-BA28-4A0E-BA06-AA4DB1B0C125}" srcId="{23131DDC-A01B-4344-BF1A-BB816EB5AC77}" destId="{6395E619-066E-4507-A82B-8CF089019586}" srcOrd="4" destOrd="1" parTransId="{3A6CB7C9-E60F-4942-B4F7-A3CE02C73EF1}" sibTransId="{981B06F8-DC18-4CA0-B69E-6D60B46885C2}"/>
    <dgm:cxn modelId="{2F9B16C7-1751-452C-8553-30AC1236F3A7}" srcId="{ACC000F8-565F-47C8-934D-04C4161F3991}" destId="{AAD6C221-DD80-42A7-ADB3-2F6C0D7FA118}" srcOrd="2" destOrd="0" parTransId="{358DB283-DA3B-40D5-83BA-EEE6A1F7F1AB}" sibTransId="{D69A2F7E-A0DD-4385-AB14-80EBD0482338}"/>
    <dgm:cxn modelId="{DD635628-3B79-49A8-959E-CEB0E66ED822}" srcId="{AAD6C221-DD80-42A7-ADB3-2F6C0D7FA118}" destId="{117DEE7D-295A-4240-A3ED-E15E8EDBB3D1}" srcOrd="0" destOrd="2" parTransId="{2EF7D808-4976-4D8B-94DE-A1D57C47780D}" sibTransId="{3E7364CD-3291-49D6-9AC7-9D1AF8DAE59B}"/>
    <dgm:cxn modelId="{4050006E-6B9B-41A1-9859-FE9F93C2F859}" srcId="{AAD6C221-DD80-42A7-ADB3-2F6C0D7FA118}" destId="{EE89AFFC-B579-484C-84A3-C93DB9A42CE0}" srcOrd="1" destOrd="2" parTransId="{95630680-F2D6-403F-9C86-56CD6FEE9364}" sibTransId="{83100485-B089-46E0-B339-539E61B9B31A}"/>
    <dgm:cxn modelId="{F3023241-DD84-4474-A8AA-D38924038EB4}" srcId="{AAD6C221-DD80-42A7-ADB3-2F6C0D7FA118}" destId="{C4AD57AE-9BA8-45A7-9BDA-8F527E25A6FC}" srcOrd="2" destOrd="2" parTransId="{2AD9894E-FE4C-43CD-A07B-CA8F76E9A566}" sibTransId="{E4C63C41-79BA-45EB-8BDC-0B2599E87CD9}"/>
    <dgm:cxn modelId="{9FA26756-6657-4FC8-B768-EACB7BE74222}" type="presOf" srcId="{ACC000F8-565F-47C8-934D-04C4161F3991}" destId="{A944CCA1-9FB5-4093-86A8-89045A44E778}" srcOrd="0" destOrd="0" presId="urn:microsoft.com/office/officeart/2005/8/layout/hList6"/>
    <dgm:cxn modelId="{E1FB9FB4-639B-4B61-A3F7-82BB32AE1B62}" type="presParOf" srcId="{A944CCA1-9FB5-4093-86A8-89045A44E778}" destId="{8A0A2265-FBC1-4B12-98E0-7D91387047CB}" srcOrd="0" destOrd="0" presId="urn:microsoft.com/office/officeart/2005/8/layout/hList6"/>
    <dgm:cxn modelId="{BD611B86-9B22-4031-9F33-32842318E6BB}" type="presOf" srcId="{B35DC22E-F108-4B3B-9710-DB9DE75343ED}" destId="{8A0A2265-FBC1-4B12-98E0-7D91387047CB}" srcOrd="0" destOrd="0" presId="urn:microsoft.com/office/officeart/2005/8/layout/hList6"/>
    <dgm:cxn modelId="{16DAF59E-2FFB-4C7F-BE22-26141785964D}" type="presOf" srcId="{E32B5D50-7B37-4154-898C-9B87D78A8981}" destId="{8A0A2265-FBC1-4B12-98E0-7D91387047CB}" srcOrd="0" destOrd="1" presId="urn:microsoft.com/office/officeart/2005/8/layout/hList6"/>
    <dgm:cxn modelId="{C7B8FBA7-A48D-414A-BC6B-6093AA9803F2}" type="presOf" srcId="{0B54E87C-1E6C-4128-91F0-A09AF141272B}" destId="{8A0A2265-FBC1-4B12-98E0-7D91387047CB}" srcOrd="0" destOrd="2" presId="urn:microsoft.com/office/officeart/2005/8/layout/hList6"/>
    <dgm:cxn modelId="{4CD66EEA-225C-4B63-B13B-01E9215E0900}" type="presParOf" srcId="{A944CCA1-9FB5-4093-86A8-89045A44E778}" destId="{0EBC7ECC-B294-4427-ABE7-478E5559C6EE}" srcOrd="1" destOrd="0" presId="urn:microsoft.com/office/officeart/2005/8/layout/hList6"/>
    <dgm:cxn modelId="{916AC310-0BE8-4F11-826F-7AE4AABE8B20}" type="presParOf" srcId="{A944CCA1-9FB5-4093-86A8-89045A44E778}" destId="{5CD5B18C-5B5C-41F1-969F-468111D317DF}" srcOrd="2" destOrd="0" presId="urn:microsoft.com/office/officeart/2005/8/layout/hList6"/>
    <dgm:cxn modelId="{8F2200DB-468E-43D3-BE08-CCDAC0703C30}" type="presOf" srcId="{23131DDC-A01B-4344-BF1A-BB816EB5AC77}" destId="{5CD5B18C-5B5C-41F1-969F-468111D317DF}" srcOrd="0" destOrd="0" presId="urn:microsoft.com/office/officeart/2005/8/layout/hList6"/>
    <dgm:cxn modelId="{F69CD1B5-62D4-4775-AFD8-6DD4C109582D}" type="presOf" srcId="{C16203FA-A5F4-49A1-8F1B-DE7B27DBA1B4}" destId="{5CD5B18C-5B5C-41F1-969F-468111D317DF}" srcOrd="0" destOrd="1" presId="urn:microsoft.com/office/officeart/2005/8/layout/hList6"/>
    <dgm:cxn modelId="{42600E3B-91F5-4D4C-98CA-92415D3F8E8F}" type="presOf" srcId="{2D8A8D99-6CD0-49FA-81E6-B04D3F739EEC}" destId="{5CD5B18C-5B5C-41F1-969F-468111D317DF}" srcOrd="0" destOrd="2" presId="urn:microsoft.com/office/officeart/2005/8/layout/hList6"/>
    <dgm:cxn modelId="{AD7F4E62-1572-42CF-AB9E-EDE8FE8D2838}" type="presOf" srcId="{9F344586-B15C-4FFA-9778-3C24F8437238}" destId="{5CD5B18C-5B5C-41F1-969F-468111D317DF}" srcOrd="0" destOrd="3" presId="urn:microsoft.com/office/officeart/2005/8/layout/hList6"/>
    <dgm:cxn modelId="{2DFC7562-6FD7-4A47-BC7B-2FAD9BA37A18}" type="presOf" srcId="{CAA69817-1E3A-42EF-9A9B-E66EED31A2AB}" destId="{5CD5B18C-5B5C-41F1-969F-468111D317DF}" srcOrd="0" destOrd="4" presId="urn:microsoft.com/office/officeart/2005/8/layout/hList6"/>
    <dgm:cxn modelId="{5B9E1F78-B74D-48FE-8A4D-89617D3E8C63}" type="presOf" srcId="{6395E619-066E-4507-A82B-8CF089019586}" destId="{5CD5B18C-5B5C-41F1-969F-468111D317DF}" srcOrd="0" destOrd="5" presId="urn:microsoft.com/office/officeart/2005/8/layout/hList6"/>
    <dgm:cxn modelId="{9AE6D050-87D7-4B10-A0B4-1E96479E9236}" type="presParOf" srcId="{A944CCA1-9FB5-4093-86A8-89045A44E778}" destId="{2D730973-E442-4361-B2A7-2FE0B894A1F4}" srcOrd="3" destOrd="0" presId="urn:microsoft.com/office/officeart/2005/8/layout/hList6"/>
    <dgm:cxn modelId="{5CC9516F-081D-460D-9D5A-D0C09846F037}" type="presParOf" srcId="{A944CCA1-9FB5-4093-86A8-89045A44E778}" destId="{52D58EB8-4BA0-4252-B53D-2EF30D5347E3}" srcOrd="4" destOrd="0" presId="urn:microsoft.com/office/officeart/2005/8/layout/hList6"/>
    <dgm:cxn modelId="{8C6E10EA-93C4-4200-AF05-AF332D84743A}" type="presOf" srcId="{AAD6C221-DD80-42A7-ADB3-2F6C0D7FA118}" destId="{52D58EB8-4BA0-4252-B53D-2EF30D5347E3}" srcOrd="0" destOrd="0" presId="urn:microsoft.com/office/officeart/2005/8/layout/hList6"/>
    <dgm:cxn modelId="{33B3A2EB-553E-49B4-A1CA-E7525BC414FB}" type="presOf" srcId="{117DEE7D-295A-4240-A3ED-E15E8EDBB3D1}" destId="{52D58EB8-4BA0-4252-B53D-2EF30D5347E3}" srcOrd="0" destOrd="1" presId="urn:microsoft.com/office/officeart/2005/8/layout/hList6"/>
    <dgm:cxn modelId="{FED28969-8395-44AB-9D91-FCCFE92A085B}" type="presOf" srcId="{EE89AFFC-B579-484C-84A3-C93DB9A42CE0}" destId="{52D58EB8-4BA0-4252-B53D-2EF30D5347E3}" srcOrd="0" destOrd="2" presId="urn:microsoft.com/office/officeart/2005/8/layout/hList6"/>
    <dgm:cxn modelId="{E7F827F3-5919-4307-977F-A04995C4E353}" type="presOf" srcId="{C4AD57AE-9BA8-45A7-9BDA-8F527E25A6FC}" destId="{52D58EB8-4BA0-4252-B53D-2EF30D5347E3}" srcOrd="0" destOrd="3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D6047DBF-95AA-40BC-A783-377E8F18B84D}" type="doc">
      <dgm:prSet loTypeId="hierarchy" loCatId="hierarchy" qsTypeId="urn:microsoft.com/office/officeart/2005/8/quickstyle/simple1" qsCatId="simple" csTypeId="urn:microsoft.com/office/officeart/2005/8/colors/accent5_1" csCatId="accent1" phldr="0"/>
      <dgm:spPr/>
      <dgm:t>
        <a:bodyPr/>
        <a:p>
          <a:endParaRPr lang="zh-CN" altLang="en-US"/>
        </a:p>
      </dgm:t>
    </dgm:pt>
    <dgm:pt modelId="{9CF950A0-AF63-4EEF-9FFD-96C1F7E7E392}">
      <dgm:prSet phldrT="[文本]" phldr="0" custT="1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400" noProof="0" dirty="0">
              <a:ln>
                <a:noFill/>
              </a:ln>
              <a:effectLst/>
              <a:uLnTx/>
              <a:uFillTx/>
              <a:latin typeface="Times New Roman" panose="02020503050405090304" pitchFamily="18" charset="0"/>
              <a:ea typeface="宋体" pitchFamily="2" charset="-122"/>
              <a:cs typeface="Times New Roman" panose="02020503050405090304" pitchFamily="18" charset="0"/>
              <a:sym typeface="+mn-ea"/>
            </a:rPr>
            <a:t>update</a:t>
          </a:r>
          <a:r>
            <a:rPr lang="en-US" altLang="zh-CN" sz="1400" noProof="0" dirty="0">
              <a:ln>
                <a:noFill/>
              </a:ln>
              <a:effectLst/>
              <a:uLnTx/>
              <a:uFillTx/>
              <a:latin typeface="Times New Roman" panose="02020503050405090304" pitchFamily="18" charset="0"/>
              <a:ea typeface="宋体" pitchFamily="2" charset="-122"/>
              <a:cs typeface="Times New Roman" panose="02020503050405090304" pitchFamily="18" charset="0"/>
              <a:sym typeface="+mn-ea"/>
            </a:rPr>
            <a:t/>
          </a:r>
          <a:endParaRPr lang="en-US" altLang="zh-CN" sz="1400" noProof="0" dirty="0">
            <a:ln>
              <a:noFill/>
            </a:ln>
            <a:effectLst/>
            <a:uLnTx/>
            <a:uFillTx/>
            <a:latin typeface="Times New Roman" panose="02020503050405090304" pitchFamily="18" charset="0"/>
            <a:ea typeface="宋体" pitchFamily="2" charset="-122"/>
            <a:cs typeface="Times New Roman" panose="02020503050405090304" pitchFamily="18" charset="0"/>
            <a:sym typeface="+mn-ea"/>
          </a:endParaRPr>
        </a:p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400" noProof="0" dirty="0">
              <a:ln>
                <a:noFill/>
              </a:ln>
              <a:effectLst/>
              <a:uLnTx/>
              <a:uFillTx/>
              <a:latin typeface="Times New Roman" panose="02020503050405090304" pitchFamily="18" charset="0"/>
              <a:ea typeface="宋体" pitchFamily="2" charset="-122"/>
              <a:cs typeface="Times New Roman" panose="02020503050405090304" pitchFamily="18" charset="0"/>
              <a:sym typeface="+mn-ea"/>
            </a:rPr>
            <a:t>Aggregation</a:t>
          </a:r>
          <a:r>
            <a:rPr lang="zh-CN" altLang="en-US" sz="1400"/>
            <a:t/>
          </a:r>
          <a:endParaRPr lang="zh-CN" altLang="en-US" sz="1400"/>
        </a:p>
      </dgm:t>
    </dgm:pt>
    <dgm:pt modelId="{C208B5D8-5995-4479-A42A-8A55E56C12D9}" cxnId="{C75353ED-7F6A-4D28-9292-4C90960C0394}" type="parTrans">
      <dgm:prSet/>
      <dgm:spPr/>
      <dgm:t>
        <a:bodyPr/>
        <a:p>
          <a:endParaRPr lang="zh-CN" altLang="en-US"/>
        </a:p>
      </dgm:t>
    </dgm:pt>
    <dgm:pt modelId="{789CBC20-C209-4F6E-8277-16D1CD2BC23E}" cxnId="{C75353ED-7F6A-4D28-9292-4C90960C0394}" type="sibTrans">
      <dgm:prSet/>
      <dgm:spPr/>
      <dgm:t>
        <a:bodyPr/>
        <a:p>
          <a:endParaRPr lang="zh-CN" altLang="en-US"/>
        </a:p>
      </dgm:t>
    </dgm:pt>
    <dgm:pt modelId="{43C98814-3703-4708-9480-0269618948C5}">
      <dgm:prSet phldrT="[文本]" phldr="0" custT="1"/>
      <dgm:spPr/>
      <dgm:t>
        <a:bodyPr vert="horz" wrap="square"/>
        <a:p>
          <a:pPr algn="l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600">
              <a:sym typeface="+mn-ea"/>
            </a:rPr>
            <a:t>  </a:t>
          </a:r>
          <a:r>
            <a:rPr lang="en-US" altLang="zh-CN" sz="800">
              <a:sym typeface="+mn-ea"/>
            </a:rPr>
            <a:t>node</a:t>
          </a:r>
          <a:r>
            <a:rPr lang="en-US" altLang="zh-CN" sz="400">
              <a:sym typeface="+mn-ea"/>
            </a:rPr>
            <a:t/>
          </a:r>
          <a:endParaRPr lang="en-US" altLang="zh-CN" sz="400">
            <a:sym typeface="+mn-ea"/>
          </a:endParaRPr>
        </a:p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400">
              <a:sym typeface="+mn-ea"/>
            </a:rPr>
            <a:t/>
          </a:r>
          <a:endParaRPr lang="en-US" altLang="zh-CN" sz="400">
            <a:sym typeface="+mn-ea"/>
          </a:endParaRPr>
        </a:p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00">
              <a:sym typeface="+mn-ea"/>
            </a:rPr>
            <a:t/>
          </a:r>
          <a:endParaRPr lang="zh-CN" altLang="en-US" sz="400">
            <a:sym typeface="+mn-ea"/>
          </a:endParaRPr>
        </a:p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00">
              <a:sym typeface="+mn-ea"/>
            </a:rPr>
            <a:t/>
          </a:r>
          <a:endParaRPr lang="zh-CN" altLang="en-US" sz="400">
            <a:sym typeface="+mn-ea"/>
          </a:endParaRPr>
        </a:p>
        <a:p>
          <a:pPr algn="l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00">
              <a:sym typeface="+mn-ea"/>
            </a:rPr>
            <a:t> </a:t>
          </a:r>
          <a:r>
            <a:rPr lang="zh-CN" altLang="en-US" sz="600">
              <a:sym typeface="+mn-ea"/>
            </a:rPr>
            <a:t> 节点：对于当前节点，其流入边和前继节点包含了潜在的单词边界信息，因此当前节点与它的</a:t>
          </a:r>
          <a:r>
            <a:rPr lang="zh-CN" altLang="en-US" sz="600">
              <a:solidFill>
                <a:srgbClr val="FF0000"/>
              </a:solidFill>
              <a:sym typeface="+mn-ea"/>
            </a:rPr>
            <a:t> 邻接节点</a:t>
          </a:r>
          <a:r>
            <a:rPr lang="zh-CN" altLang="en-US" sz="600">
              <a:sym typeface="+mn-ea"/>
            </a:rPr>
            <a:t>和</a:t>
          </a:r>
          <a:r>
            <a:rPr lang="zh-CN" altLang="en-US" sz="600">
              <a:solidFill>
                <a:srgbClr val="FF0000"/>
              </a:solidFill>
              <a:sym typeface="+mn-ea"/>
            </a:rPr>
            <a:t>邻接边</a:t>
          </a:r>
          <a:r>
            <a:rPr lang="zh-CN" altLang="en-US" sz="600">
              <a:sym typeface="+mn-ea"/>
            </a:rPr>
            <a:t>做聚合</a:t>
          </a:r>
          <a:r>
            <a:rPr lang="zh-CN" altLang="en-US" sz="600"/>
            <a:t/>
          </a:r>
          <a:endParaRPr lang="zh-CN" altLang="en-US" sz="600"/>
        </a:p>
      </dgm:t>
    </dgm:pt>
    <dgm:pt modelId="{CEE48522-27B1-4F7F-84F9-D98425D345C1}" cxnId="{DB1D9A59-8D23-4FCD-BB9B-A295EB3002B4}" type="parTrans">
      <dgm:prSet/>
      <dgm:spPr/>
      <dgm:t>
        <a:bodyPr/>
        <a:p>
          <a:endParaRPr lang="zh-CN" altLang="en-US"/>
        </a:p>
      </dgm:t>
    </dgm:pt>
    <dgm:pt modelId="{8F8E0805-276C-4375-BEB7-3681B4D5E062}" cxnId="{DB1D9A59-8D23-4FCD-BB9B-A295EB3002B4}" type="sibTrans">
      <dgm:prSet/>
      <dgm:spPr/>
      <dgm:t>
        <a:bodyPr/>
        <a:p>
          <a:endParaRPr lang="zh-CN" altLang="en-US"/>
        </a:p>
      </dgm:t>
    </dgm:pt>
    <dgm:pt modelId="{EEA9BF43-52EA-422D-B843-A7E2D98344F1}">
      <dgm:prSet phldrT="[文本]" phldr="0" custT="1"/>
      <dgm:spPr/>
      <dgm:t>
        <a:bodyPr vert="horz" wrap="square"/>
        <a:p>
          <a:pPr algn="l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400">
              <a:sym typeface="+mn-ea"/>
            </a:rPr>
            <a:t>  </a:t>
          </a:r>
          <a:r>
            <a:rPr lang="en-US" altLang="zh-CN" sz="600">
              <a:sym typeface="+mn-ea"/>
            </a:rPr>
            <a:t> </a:t>
          </a:r>
          <a:endParaRPr lang="en-US" altLang="zh-CN" sz="600">
            <a:sym typeface="+mn-ea"/>
          </a:endParaRPr>
        </a:p>
        <a:p>
          <a:pPr algn="l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800">
              <a:sym typeface="+mn-ea"/>
            </a:rPr>
            <a:t> edge</a:t>
          </a:r>
          <a:r>
            <a:rPr lang="zh-CN" altLang="en-US" sz="800">
              <a:sym typeface="+mn-ea"/>
            </a:rPr>
            <a:t>  ：</a:t>
          </a:r>
          <a:r>
            <a:rPr lang="zh-CN" altLang="en-US" sz="600">
              <a:sym typeface="+mn-ea"/>
            </a:rPr>
            <a:t/>
          </a:r>
          <a:endParaRPr lang="zh-CN" altLang="en-US" sz="600">
            <a:sym typeface="+mn-ea"/>
          </a:endParaRPr>
        </a:p>
        <a:p>
          <a:pPr algn="l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600">
              <a:sym typeface="+mn-ea"/>
            </a:rPr>
            <a:t>对于边来说，这边条所cover住的字能够表示这条边上 单词的拼写信息，因此当前边与这 条边所</a:t>
          </a:r>
          <a:r>
            <a:rPr lang="en-US" altLang="zh-CN" sz="600">
              <a:sym typeface="+mn-ea"/>
            </a:rPr>
            <a:t>cover</a:t>
          </a:r>
          <a:r>
            <a:rPr lang="zh-CN" altLang="en-US" sz="600">
              <a:sym typeface="+mn-ea"/>
            </a:rPr>
            <a:t>的节点进行聚合</a:t>
          </a:r>
          <a:r>
            <a:rPr lang="zh-CN" altLang="en-US" sz="600"/>
            <a:t/>
          </a:r>
          <a:endParaRPr lang="zh-CN" altLang="en-US" sz="600"/>
        </a:p>
      </dgm:t>
    </dgm:pt>
    <dgm:pt modelId="{DD4B9A5E-AF0E-4E40-AE50-8ADA48B6C96E}" cxnId="{0967A77E-78BB-4C79-9BD8-0AF6D13FB655}" type="parTrans">
      <dgm:prSet/>
      <dgm:spPr/>
      <dgm:t>
        <a:bodyPr/>
        <a:p>
          <a:endParaRPr lang="zh-CN" altLang="en-US"/>
        </a:p>
      </dgm:t>
    </dgm:pt>
    <dgm:pt modelId="{35829CFD-40BE-4AAC-B481-B24731CD799F}" cxnId="{0967A77E-78BB-4C79-9BD8-0AF6D13FB655}" type="sibTrans">
      <dgm:prSet/>
      <dgm:spPr/>
      <dgm:t>
        <a:bodyPr/>
        <a:p>
          <a:endParaRPr lang="zh-CN" altLang="en-US"/>
        </a:p>
      </dgm:t>
    </dgm:pt>
    <dgm:pt modelId="{05B7883E-08CA-4B11-978A-0E031766AB04}">
      <dgm:prSet phldrT="[文本]" phldr="0" custT="1"/>
      <dgm:spPr/>
      <dgm:t>
        <a:bodyPr vert="horz" wrap="square"/>
        <a:p>
          <a:pPr algn="l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600">
              <a:sym typeface="+mn-ea"/>
            </a:rPr>
            <a:t>其中，  为Global Node聚合前的向量表示，初始化为所有字符节点和词边的均值。聚合时，全局节点与字符节点做聚合操作得到      ，与词边做聚合得到      ,拼接得到当前时刻的全局节点向量表示。</a:t>
          </a:r>
          <a:r>
            <a:rPr lang="zh-CN" altLang="en-US" sz="600"/>
            <a:t/>
          </a:r>
          <a:endParaRPr lang="zh-CN" altLang="en-US" sz="600"/>
        </a:p>
      </dgm:t>
    </dgm:pt>
    <dgm:pt modelId="{D3AE5FBF-22B8-495D-8175-D008E6DBE25A}" cxnId="{8EE3B79F-2EAB-4ACA-BDD3-2734DAB3B223}" type="parTrans">
      <dgm:prSet/>
      <dgm:spPr/>
      <dgm:t>
        <a:bodyPr/>
        <a:p>
          <a:endParaRPr lang="zh-CN" altLang="en-US"/>
        </a:p>
      </dgm:t>
    </dgm:pt>
    <dgm:pt modelId="{07129F62-24FE-4443-9066-E2A8C0818369}" cxnId="{8EE3B79F-2EAB-4ACA-BDD3-2734DAB3B223}" type="sibTrans">
      <dgm:prSet/>
      <dgm:spPr/>
      <dgm:t>
        <a:bodyPr/>
        <a:p>
          <a:endParaRPr lang="zh-CN" altLang="en-US"/>
        </a:p>
      </dgm:t>
    </dgm:pt>
    <dgm:pt modelId="{D46EE152-774F-4CA8-9116-98CB08AEFA88}" type="pres">
      <dgm:prSet presAssocID="{D6047DBF-95AA-40BC-A783-377E8F18B84D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D1C58439-AB41-4D73-94D5-800644F6883C}" type="pres">
      <dgm:prSet presAssocID="{9CF950A0-AF63-4EEF-9FFD-96C1F7E7E392}" presName="root1" presStyleCnt="0"/>
      <dgm:spPr/>
    </dgm:pt>
    <dgm:pt modelId="{9B9BF0AB-5901-4E79-B4D7-EC064A6E4281}" type="pres">
      <dgm:prSet presAssocID="{9CF950A0-AF63-4EEF-9FFD-96C1F7E7E392}" presName="LevelOneTextNode" presStyleLbl="node0" presStyleIdx="0" presStyleCnt="1">
        <dgm:presLayoutVars>
          <dgm:chPref val="3"/>
        </dgm:presLayoutVars>
      </dgm:prSet>
      <dgm:spPr/>
    </dgm:pt>
    <dgm:pt modelId="{A6E13702-6C97-4911-A4E2-59EE8E68C431}" type="pres">
      <dgm:prSet presAssocID="{9CF950A0-AF63-4EEF-9FFD-96C1F7E7E392}" presName="level2hierChild" presStyleCnt="0"/>
      <dgm:spPr/>
    </dgm:pt>
    <dgm:pt modelId="{64B430B3-FF1B-406C-9FF2-27BA23788747}" type="pres">
      <dgm:prSet presAssocID="{CEE48522-27B1-4F7F-84F9-D98425D345C1}" presName="conn2-1" presStyleLbl="parChTrans1D2" presStyleIdx="0" presStyleCnt="3"/>
      <dgm:spPr/>
    </dgm:pt>
    <dgm:pt modelId="{C069D299-1B39-4BB1-9C27-833B58C46156}" type="pres">
      <dgm:prSet presAssocID="{CEE48522-27B1-4F7F-84F9-D98425D345C1}" presName="connTx" presStyleCnt="0"/>
      <dgm:spPr/>
    </dgm:pt>
    <dgm:pt modelId="{9C4BE19C-8DBD-46B6-9067-607184141480}" type="pres">
      <dgm:prSet presAssocID="{43C98814-3703-4708-9480-0269618948C5}" presName="root2" presStyleCnt="0"/>
      <dgm:spPr/>
    </dgm:pt>
    <dgm:pt modelId="{CDA235D6-AC41-4ED3-AF28-D9CD9EDCBAED}" type="pres">
      <dgm:prSet presAssocID="{43C98814-3703-4708-9480-0269618948C5}" presName="LevelTwoTextNode" presStyleLbl="node2" presStyleIdx="0" presStyleCnt="3">
        <dgm:presLayoutVars>
          <dgm:chPref val="3"/>
        </dgm:presLayoutVars>
      </dgm:prSet>
      <dgm:spPr/>
    </dgm:pt>
    <dgm:pt modelId="{72E265FC-36E6-4BBF-AC05-214FD6415DAB}" type="pres">
      <dgm:prSet presAssocID="{43C98814-3703-4708-9480-0269618948C5}" presName="level3hierChild" presStyleCnt="0"/>
      <dgm:spPr/>
    </dgm:pt>
    <dgm:pt modelId="{2F66960D-CF7A-443C-8CB9-E7DD0B261214}" type="pres">
      <dgm:prSet presAssocID="{DD4B9A5E-AF0E-4E40-AE50-8ADA48B6C96E}" presName="conn2-1" presStyleLbl="parChTrans1D2" presStyleIdx="1" presStyleCnt="3"/>
      <dgm:spPr/>
    </dgm:pt>
    <dgm:pt modelId="{5BBFF12A-A69F-4078-A83D-A1EAB54C5269}" type="pres">
      <dgm:prSet presAssocID="{DD4B9A5E-AF0E-4E40-AE50-8ADA48B6C96E}" presName="connTx" presStyleCnt="0"/>
      <dgm:spPr/>
    </dgm:pt>
    <dgm:pt modelId="{C34060C1-0884-4F60-ADDF-610222CEEF01}" type="pres">
      <dgm:prSet presAssocID="{EEA9BF43-52EA-422D-B843-A7E2D98344F1}" presName="root2" presStyleCnt="0"/>
      <dgm:spPr/>
    </dgm:pt>
    <dgm:pt modelId="{3540059A-19CD-4FBD-A598-B7A4BB9DA52D}" type="pres">
      <dgm:prSet presAssocID="{EEA9BF43-52EA-422D-B843-A7E2D98344F1}" presName="LevelTwoTextNode" presStyleLbl="node2" presStyleIdx="1" presStyleCnt="3">
        <dgm:presLayoutVars>
          <dgm:chPref val="3"/>
        </dgm:presLayoutVars>
      </dgm:prSet>
      <dgm:spPr/>
    </dgm:pt>
    <dgm:pt modelId="{5F2B1077-175E-4F04-9ED5-8097B74233FF}" type="pres">
      <dgm:prSet presAssocID="{EEA9BF43-52EA-422D-B843-A7E2D98344F1}" presName="level3hierChild" presStyleCnt="0"/>
      <dgm:spPr/>
    </dgm:pt>
    <dgm:pt modelId="{CED1A3A3-B184-469E-86AE-670623BA4E5D}" type="pres">
      <dgm:prSet presAssocID="{D3AE5FBF-22B8-495D-8175-D008E6DBE25A}" presName="conn2-1" presStyleLbl="parChTrans1D2" presStyleIdx="2" presStyleCnt="3"/>
      <dgm:spPr/>
    </dgm:pt>
    <dgm:pt modelId="{925CFC76-454F-4CEF-ADE7-B0D5EBC96571}" type="pres">
      <dgm:prSet presAssocID="{D3AE5FBF-22B8-495D-8175-D008E6DBE25A}" presName="connTx" presStyleCnt="0"/>
      <dgm:spPr/>
    </dgm:pt>
    <dgm:pt modelId="{FE25D188-752C-49DB-8CF7-81DAD4AA116D}" type="pres">
      <dgm:prSet presAssocID="{05B7883E-08CA-4B11-978A-0E031766AB04}" presName="root2" presStyleCnt="0"/>
      <dgm:spPr/>
    </dgm:pt>
    <dgm:pt modelId="{E8D2105A-5421-473B-835F-F6E08D9D2D9B}" type="pres">
      <dgm:prSet presAssocID="{05B7883E-08CA-4B11-978A-0E031766AB04}" presName="LevelTwoTextNode" presStyleLbl="node2" presStyleIdx="2" presStyleCnt="3">
        <dgm:presLayoutVars>
          <dgm:chPref val="3"/>
        </dgm:presLayoutVars>
      </dgm:prSet>
      <dgm:spPr/>
    </dgm:pt>
    <dgm:pt modelId="{8A9817AD-1B7B-4DD1-A786-15A6E30FA3D8}" type="pres">
      <dgm:prSet presAssocID="{05B7883E-08CA-4B11-978A-0E031766AB04}" presName="level3hierChild" presStyleCnt="0"/>
      <dgm:spPr/>
    </dgm:pt>
  </dgm:ptLst>
  <dgm:cxnLst>
    <dgm:cxn modelId="{C75353ED-7F6A-4D28-9292-4C90960C0394}" srcId="{D6047DBF-95AA-40BC-A783-377E8F18B84D}" destId="{9CF950A0-AF63-4EEF-9FFD-96C1F7E7E392}" srcOrd="0" destOrd="0" parTransId="{C208B5D8-5995-4479-A42A-8A55E56C12D9}" sibTransId="{789CBC20-C209-4F6E-8277-16D1CD2BC23E}"/>
    <dgm:cxn modelId="{DB1D9A59-8D23-4FCD-BB9B-A295EB3002B4}" srcId="{9CF950A0-AF63-4EEF-9FFD-96C1F7E7E392}" destId="{43C98814-3703-4708-9480-0269618948C5}" srcOrd="0" destOrd="0" parTransId="{CEE48522-27B1-4F7F-84F9-D98425D345C1}" sibTransId="{8F8E0805-276C-4375-BEB7-3681B4D5E062}"/>
    <dgm:cxn modelId="{0967A77E-78BB-4C79-9BD8-0AF6D13FB655}" srcId="{9CF950A0-AF63-4EEF-9FFD-96C1F7E7E392}" destId="{EEA9BF43-52EA-422D-B843-A7E2D98344F1}" srcOrd="1" destOrd="0" parTransId="{DD4B9A5E-AF0E-4E40-AE50-8ADA48B6C96E}" sibTransId="{35829CFD-40BE-4AAC-B481-B24731CD799F}"/>
    <dgm:cxn modelId="{8EE3B79F-2EAB-4ACA-BDD3-2734DAB3B223}" srcId="{9CF950A0-AF63-4EEF-9FFD-96C1F7E7E392}" destId="{05B7883E-08CA-4B11-978A-0E031766AB04}" srcOrd="2" destOrd="0" parTransId="{D3AE5FBF-22B8-495D-8175-D008E6DBE25A}" sibTransId="{07129F62-24FE-4443-9066-E2A8C0818369}"/>
    <dgm:cxn modelId="{855A4EE0-F9C6-41B0-8C0C-86A7121678B6}" type="presOf" srcId="{D6047DBF-95AA-40BC-A783-377E8F18B84D}" destId="{D46EE152-774F-4CA8-9116-98CB08AEFA88}" srcOrd="0" destOrd="0" presId="urn:microsoft.com/office/officeart/2008/layout/HorizontalMultiLevelHierarchy"/>
    <dgm:cxn modelId="{674B5529-EAE7-4BC4-ADDC-EBE8C944862D}" type="presParOf" srcId="{D46EE152-774F-4CA8-9116-98CB08AEFA88}" destId="{D1C58439-AB41-4D73-94D5-800644F6883C}" srcOrd="0" destOrd="0" presId="urn:microsoft.com/office/officeart/2008/layout/HorizontalMultiLevelHierarchy"/>
    <dgm:cxn modelId="{F147B607-B724-4A14-AD89-B9A0361DF284}" type="presParOf" srcId="{D1C58439-AB41-4D73-94D5-800644F6883C}" destId="{9B9BF0AB-5901-4E79-B4D7-EC064A6E4281}" srcOrd="0" destOrd="0" presId="urn:microsoft.com/office/officeart/2008/layout/HorizontalMultiLevelHierarchy"/>
    <dgm:cxn modelId="{56ED3455-CFD6-4CFD-B5D6-63B3BAC371B3}" type="presOf" srcId="{9CF950A0-AF63-4EEF-9FFD-96C1F7E7E392}" destId="{9B9BF0AB-5901-4E79-B4D7-EC064A6E4281}" srcOrd="0" destOrd="0" presId="urn:microsoft.com/office/officeart/2008/layout/HorizontalMultiLevelHierarchy"/>
    <dgm:cxn modelId="{89B31A12-9A62-449C-931C-2DA16AB6878E}" type="presParOf" srcId="{D1C58439-AB41-4D73-94D5-800644F6883C}" destId="{A6E13702-6C97-4911-A4E2-59EE8E68C431}" srcOrd="1" destOrd="0" presId="urn:microsoft.com/office/officeart/2008/layout/HorizontalMultiLevelHierarchy"/>
    <dgm:cxn modelId="{0EEE2BEF-7549-4CEB-9A5C-4BE791DF4F56}" type="presParOf" srcId="{A6E13702-6C97-4911-A4E2-59EE8E68C431}" destId="{64B430B3-FF1B-406C-9FF2-27BA23788747}" srcOrd="0" destOrd="1" presId="urn:microsoft.com/office/officeart/2008/layout/HorizontalMultiLevelHierarchy"/>
    <dgm:cxn modelId="{2924C8B9-4243-45D2-9A8E-98AA7B9D66BF}" type="presOf" srcId="{CEE48522-27B1-4F7F-84F9-D98425D345C1}" destId="{64B430B3-FF1B-406C-9FF2-27BA23788747}" srcOrd="0" destOrd="0" presId="urn:microsoft.com/office/officeart/2008/layout/HorizontalMultiLevelHierarchy"/>
    <dgm:cxn modelId="{89A199DC-AA0D-48F3-A96D-7778034C7D94}" type="presParOf" srcId="{64B430B3-FF1B-406C-9FF2-27BA23788747}" destId="{C069D299-1B39-4BB1-9C27-833B58C46156}" srcOrd="0" destOrd="0" presId="urn:microsoft.com/office/officeart/2008/layout/HorizontalMultiLevelHierarchy"/>
    <dgm:cxn modelId="{ED48BD3E-D6D2-4CC3-9043-4BF8FEEA4F28}" type="presOf" srcId="{CEE48522-27B1-4F7F-84F9-D98425D345C1}" destId="{C069D299-1B39-4BB1-9C27-833B58C46156}" srcOrd="1" destOrd="0" presId="urn:microsoft.com/office/officeart/2008/layout/HorizontalMultiLevelHierarchy"/>
    <dgm:cxn modelId="{2C151395-052E-48F3-BBD2-F6F4D99FBAF2}" type="presParOf" srcId="{A6E13702-6C97-4911-A4E2-59EE8E68C431}" destId="{9C4BE19C-8DBD-46B6-9067-607184141480}" srcOrd="1" destOrd="1" presId="urn:microsoft.com/office/officeart/2008/layout/HorizontalMultiLevelHierarchy"/>
    <dgm:cxn modelId="{08FA5B78-4C88-4C15-AC6C-C4BA5BF6B567}" type="presParOf" srcId="{9C4BE19C-8DBD-46B6-9067-607184141480}" destId="{CDA235D6-AC41-4ED3-AF28-D9CD9EDCBAED}" srcOrd="0" destOrd="1" presId="urn:microsoft.com/office/officeart/2008/layout/HorizontalMultiLevelHierarchy"/>
    <dgm:cxn modelId="{1493EE9E-94AA-4819-963E-C021BA914B96}" type="presOf" srcId="{43C98814-3703-4708-9480-0269618948C5}" destId="{CDA235D6-AC41-4ED3-AF28-D9CD9EDCBAED}" srcOrd="0" destOrd="0" presId="urn:microsoft.com/office/officeart/2008/layout/HorizontalMultiLevelHierarchy"/>
    <dgm:cxn modelId="{C4E1DE8C-4FE2-4A0B-801A-7CDCED3893D8}" type="presParOf" srcId="{9C4BE19C-8DBD-46B6-9067-607184141480}" destId="{72E265FC-36E6-4BBF-AC05-214FD6415DAB}" srcOrd="1" destOrd="1" presId="urn:microsoft.com/office/officeart/2008/layout/HorizontalMultiLevelHierarchy"/>
    <dgm:cxn modelId="{04C0BEBF-13FB-4B35-96F4-DB1AC4082FF9}" type="presParOf" srcId="{A6E13702-6C97-4911-A4E2-59EE8E68C431}" destId="{2F66960D-CF7A-443C-8CB9-E7DD0B261214}" srcOrd="2" destOrd="1" presId="urn:microsoft.com/office/officeart/2008/layout/HorizontalMultiLevelHierarchy"/>
    <dgm:cxn modelId="{C43EFD17-4483-4529-AFB9-D553DC5831F8}" type="presOf" srcId="{DD4B9A5E-AF0E-4E40-AE50-8ADA48B6C96E}" destId="{2F66960D-CF7A-443C-8CB9-E7DD0B261214}" srcOrd="0" destOrd="0" presId="urn:microsoft.com/office/officeart/2008/layout/HorizontalMultiLevelHierarchy"/>
    <dgm:cxn modelId="{BB720FCF-72B9-46F3-9ED6-4B1791B9B507}" type="presParOf" srcId="{2F66960D-CF7A-443C-8CB9-E7DD0B261214}" destId="{5BBFF12A-A69F-4078-A83D-A1EAB54C5269}" srcOrd="0" destOrd="2" presId="urn:microsoft.com/office/officeart/2008/layout/HorizontalMultiLevelHierarchy"/>
    <dgm:cxn modelId="{9D55C944-59BD-4BA8-930A-E5612E5A78FF}" type="presOf" srcId="{DD4B9A5E-AF0E-4E40-AE50-8ADA48B6C96E}" destId="{5BBFF12A-A69F-4078-A83D-A1EAB54C5269}" srcOrd="1" destOrd="0" presId="urn:microsoft.com/office/officeart/2008/layout/HorizontalMultiLevelHierarchy"/>
    <dgm:cxn modelId="{F34D0078-F1F9-4D32-ABE0-F8AC11D25F6A}" type="presParOf" srcId="{A6E13702-6C97-4911-A4E2-59EE8E68C431}" destId="{C34060C1-0884-4F60-ADDF-610222CEEF01}" srcOrd="3" destOrd="1" presId="urn:microsoft.com/office/officeart/2008/layout/HorizontalMultiLevelHierarchy"/>
    <dgm:cxn modelId="{C0D244C5-ED36-478D-9D6E-7D9BA45FF8E2}" type="presParOf" srcId="{C34060C1-0884-4F60-ADDF-610222CEEF01}" destId="{3540059A-19CD-4FBD-A598-B7A4BB9DA52D}" srcOrd="0" destOrd="3" presId="urn:microsoft.com/office/officeart/2008/layout/HorizontalMultiLevelHierarchy"/>
    <dgm:cxn modelId="{0500EBA1-3E9E-434A-85D2-B593DCC3ADEA}" type="presOf" srcId="{EEA9BF43-52EA-422D-B843-A7E2D98344F1}" destId="{3540059A-19CD-4FBD-A598-B7A4BB9DA52D}" srcOrd="0" destOrd="0" presId="urn:microsoft.com/office/officeart/2008/layout/HorizontalMultiLevelHierarchy"/>
    <dgm:cxn modelId="{B5617C00-C73C-47D5-B1D3-ACFF3D89E652}" type="presParOf" srcId="{C34060C1-0884-4F60-ADDF-610222CEEF01}" destId="{5F2B1077-175E-4F04-9ED5-8097B74233FF}" srcOrd="1" destOrd="3" presId="urn:microsoft.com/office/officeart/2008/layout/HorizontalMultiLevelHierarchy"/>
    <dgm:cxn modelId="{7BD9318A-6176-419D-9255-BD3CA6DDB5DD}" type="presParOf" srcId="{A6E13702-6C97-4911-A4E2-59EE8E68C431}" destId="{CED1A3A3-B184-469E-86AE-670623BA4E5D}" srcOrd="4" destOrd="1" presId="urn:microsoft.com/office/officeart/2008/layout/HorizontalMultiLevelHierarchy"/>
    <dgm:cxn modelId="{34AEC25F-13DB-4997-A915-2DEC55DD00FA}" type="presOf" srcId="{D3AE5FBF-22B8-495D-8175-D008E6DBE25A}" destId="{CED1A3A3-B184-469E-86AE-670623BA4E5D}" srcOrd="0" destOrd="0" presId="urn:microsoft.com/office/officeart/2008/layout/HorizontalMultiLevelHierarchy"/>
    <dgm:cxn modelId="{D421D713-8A51-48DF-B9C6-43D15EDF0BED}" type="presParOf" srcId="{CED1A3A3-B184-469E-86AE-670623BA4E5D}" destId="{925CFC76-454F-4CEF-ADE7-B0D5EBC96571}" srcOrd="0" destOrd="4" presId="urn:microsoft.com/office/officeart/2008/layout/HorizontalMultiLevelHierarchy"/>
    <dgm:cxn modelId="{6DBBF86E-FDFC-4A9A-8DA8-8DF583A4AA62}" type="presOf" srcId="{D3AE5FBF-22B8-495D-8175-D008E6DBE25A}" destId="{925CFC76-454F-4CEF-ADE7-B0D5EBC96571}" srcOrd="1" destOrd="0" presId="urn:microsoft.com/office/officeart/2008/layout/HorizontalMultiLevelHierarchy"/>
    <dgm:cxn modelId="{A090364B-A68F-48B7-BAFC-7B356F579F17}" type="presParOf" srcId="{A6E13702-6C97-4911-A4E2-59EE8E68C431}" destId="{FE25D188-752C-49DB-8CF7-81DAD4AA116D}" srcOrd="5" destOrd="1" presId="urn:microsoft.com/office/officeart/2008/layout/HorizontalMultiLevelHierarchy"/>
    <dgm:cxn modelId="{A1E4FA1D-AFBB-46CD-A156-3BB7DFC085AF}" type="presParOf" srcId="{FE25D188-752C-49DB-8CF7-81DAD4AA116D}" destId="{E8D2105A-5421-473B-835F-F6E08D9D2D9B}" srcOrd="0" destOrd="5" presId="urn:microsoft.com/office/officeart/2008/layout/HorizontalMultiLevelHierarchy"/>
    <dgm:cxn modelId="{E63E5E50-35EF-4530-BC4C-B8CAF483E374}" type="presOf" srcId="{05B7883E-08CA-4B11-978A-0E031766AB04}" destId="{E8D2105A-5421-473B-835F-F6E08D9D2D9B}" srcOrd="0" destOrd="0" presId="urn:microsoft.com/office/officeart/2008/layout/HorizontalMultiLevelHierarchy"/>
    <dgm:cxn modelId="{7C99C7C4-4D04-4614-85DA-66FF18906AD6}" type="presParOf" srcId="{FE25D188-752C-49DB-8CF7-81DAD4AA116D}" destId="{8A9817AD-1B7B-4DD1-A786-15A6E30FA3D8}" srcOrd="1" destOrd="5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组合 1"/>
      <dsp:cNvGrpSpPr/>
    </dsp:nvGrpSpPr>
    <dsp:grpSpPr>
      <a:xfrm>
        <a:off x="0" y="0"/>
        <a:ext cx="2520950" cy="2520950"/>
        <a:chOff x="0" y="0"/>
        <a:chExt cx="2520950" cy="2520950"/>
      </a:xfrm>
    </dsp:grpSpPr>
    <dsp:sp modelId="{F7ABD5FA-4F9D-4A39-9A1B-E3D71C8C2085}">
      <dsp:nvSpPr>
        <dsp:cNvPr id="3" name="等腰三角形 2"/>
        <dsp:cNvSpPr/>
      </dsp:nvSpPr>
      <dsp:spPr bwMode="white">
        <a:xfrm>
          <a:off x="896938" y="0"/>
          <a:ext cx="1260475" cy="1260475"/>
        </a:xfrm>
        <a:prstGeom prst="triangle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vert="horz" wrap="square" lIns="34290" tIns="34290" rIns="34290" bIns="34290" anchor="ctr"/>
        <a:lstStyle>
          <a:lvl1pPr algn="ctr">
            <a:defRPr sz="900"/>
          </a:lvl1pPr>
          <a:lvl2pPr marL="57150" indent="-57150" algn="ctr">
            <a:defRPr sz="700"/>
          </a:lvl2pPr>
          <a:lvl3pPr marL="114300" indent="-57150" algn="ctr">
            <a:defRPr sz="700"/>
          </a:lvl3pPr>
          <a:lvl4pPr marL="171450" indent="-57150" algn="ctr">
            <a:defRPr sz="700"/>
          </a:lvl4pPr>
          <a:lvl5pPr marL="228600" indent="-57150" algn="ctr">
            <a:defRPr sz="700"/>
          </a:lvl5pPr>
          <a:lvl6pPr marL="285750" indent="-57150" algn="ctr">
            <a:defRPr sz="700"/>
          </a:lvl6pPr>
          <a:lvl7pPr marL="342900" indent="-57150" algn="ctr">
            <a:defRPr sz="700"/>
          </a:lvl7pPr>
          <a:lvl8pPr marL="400050" indent="-57150" algn="ctr">
            <a:defRPr sz="700"/>
          </a:lvl8pPr>
          <a:lvl9pPr marL="457200" indent="-57150" algn="ctr">
            <a:defRPr sz="7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/>
            <a:t>NER</a:t>
          </a:r>
          <a:endParaRPr lang="en-US" altLang="zh-CN"/>
        </a:p>
      </dsp:txBody>
      <dsp:txXfrm>
        <a:off x="896938" y="0"/>
        <a:ext cx="1260475" cy="1260475"/>
      </dsp:txXfrm>
    </dsp:sp>
    <dsp:sp modelId="{D2EC4E69-46F2-40D1-B38F-BE1EF12DE50B}">
      <dsp:nvSpPr>
        <dsp:cNvPr id="4" name="等腰三角形 3"/>
        <dsp:cNvSpPr/>
      </dsp:nvSpPr>
      <dsp:spPr bwMode="white">
        <a:xfrm>
          <a:off x="266700" y="1260475"/>
          <a:ext cx="1260475" cy="1260475"/>
        </a:xfrm>
        <a:prstGeom prst="triangle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vert="horz" wrap="square" lIns="34290" tIns="34290" rIns="34290" bIns="34290" anchor="ctr"/>
        <a:lstStyle>
          <a:lvl1pPr algn="ctr">
            <a:defRPr sz="900"/>
          </a:lvl1pPr>
          <a:lvl2pPr marL="57150" indent="-57150" algn="ctr">
            <a:defRPr sz="700"/>
          </a:lvl2pPr>
          <a:lvl3pPr marL="114300" indent="-57150" algn="ctr">
            <a:defRPr sz="700"/>
          </a:lvl3pPr>
          <a:lvl4pPr marL="171450" indent="-57150" algn="ctr">
            <a:defRPr sz="700"/>
          </a:lvl4pPr>
          <a:lvl5pPr marL="228600" indent="-57150" algn="ctr">
            <a:defRPr sz="700"/>
          </a:lvl5pPr>
          <a:lvl6pPr marL="285750" indent="-57150" algn="ctr">
            <a:defRPr sz="700"/>
          </a:lvl6pPr>
          <a:lvl7pPr marL="342900" indent="-57150" algn="ctr">
            <a:defRPr sz="700"/>
          </a:lvl7pPr>
          <a:lvl8pPr marL="400050" indent="-57150" algn="ctr">
            <a:defRPr sz="700"/>
          </a:lvl8pPr>
          <a:lvl9pPr marL="457200" indent="-57150" algn="ctr">
            <a:defRPr sz="7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en-US" altLang="zh-CN"/>
        </a:p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u="sng">
              <a:solidFill>
                <a:schemeClr val="bg1"/>
              </a:solidFill>
            </a:rPr>
            <a:t>BILSTM</a:t>
          </a:r>
          <a:endParaRPr lang="en-US" altLang="zh-CN">
            <a:solidFill>
              <a:schemeClr val="bg1"/>
            </a:solidFill>
          </a:endParaRPr>
        </a:p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>
              <a:solidFill>
                <a:schemeClr val="bg1"/>
              </a:solidFill>
            </a:rPr>
            <a:t>CRF</a:t>
          </a:r>
          <a:endParaRPr lang="en-US" altLang="zh-CN">
            <a:solidFill>
              <a:schemeClr val="bg1"/>
            </a:solidFill>
          </a:endParaRPr>
        </a:p>
      </dsp:txBody>
      <dsp:txXfrm>
        <a:off x="266700" y="1260475"/>
        <a:ext cx="1260475" cy="1260475"/>
      </dsp:txXfrm>
    </dsp:sp>
    <dsp:sp modelId="{3F9748BB-B3CD-4E73-8042-9946F5F0E980}">
      <dsp:nvSpPr>
        <dsp:cNvPr id="5" name="等腰三角形 4"/>
        <dsp:cNvSpPr/>
      </dsp:nvSpPr>
      <dsp:spPr bwMode="white">
        <a:xfrm rot="10800000">
          <a:off x="896938" y="1260475"/>
          <a:ext cx="1260475" cy="1260475"/>
        </a:xfrm>
        <a:prstGeom prst="triangle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rot="10800000" vert="horz" wrap="square" lIns="34290" tIns="34290" rIns="34290" bIns="34290" anchor="ctr"/>
        <a:lstStyle>
          <a:lvl1pPr algn="ctr">
            <a:defRPr sz="900"/>
          </a:lvl1pPr>
          <a:lvl2pPr marL="57150" indent="-57150" algn="ctr">
            <a:defRPr sz="700"/>
          </a:lvl2pPr>
          <a:lvl3pPr marL="114300" indent="-57150" algn="ctr">
            <a:defRPr sz="700"/>
          </a:lvl3pPr>
          <a:lvl4pPr marL="171450" indent="-57150" algn="ctr">
            <a:defRPr sz="700"/>
          </a:lvl4pPr>
          <a:lvl5pPr marL="228600" indent="-57150" algn="ctr">
            <a:defRPr sz="700"/>
          </a:lvl5pPr>
          <a:lvl6pPr marL="285750" indent="-57150" algn="ctr">
            <a:defRPr sz="700"/>
          </a:lvl6pPr>
          <a:lvl7pPr marL="342900" indent="-57150" algn="ctr">
            <a:defRPr sz="700"/>
          </a:lvl7pPr>
          <a:lvl8pPr marL="400050" indent="-57150" algn="ctr">
            <a:defRPr sz="700"/>
          </a:lvl8pPr>
          <a:lvl9pPr marL="457200" indent="-57150" algn="ctr">
            <a:defRPr sz="7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/>
            <a:t>GNN</a:t>
          </a:r>
          <a:endParaRPr lang="en-US" altLang="zh-CN"/>
        </a:p>
      </dsp:txBody>
      <dsp:txXfrm rot="10800000">
        <a:off x="896938" y="1260475"/>
        <a:ext cx="1260475" cy="1260475"/>
      </dsp:txXfrm>
    </dsp:sp>
    <dsp:sp modelId="{5B16CAC8-1386-4C91-9D8A-5C376E530D92}">
      <dsp:nvSpPr>
        <dsp:cNvPr id="6" name="等腰三角形 5"/>
        <dsp:cNvSpPr/>
      </dsp:nvSpPr>
      <dsp:spPr bwMode="white">
        <a:xfrm>
          <a:off x="1527175" y="1260475"/>
          <a:ext cx="1260475" cy="1260475"/>
        </a:xfrm>
        <a:prstGeom prst="triangle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vert="horz" wrap="square" lIns="34290" tIns="34290" rIns="34290" bIns="34290" anchor="ctr"/>
        <a:lstStyle>
          <a:lvl1pPr algn="ctr">
            <a:defRPr sz="900"/>
          </a:lvl1pPr>
          <a:lvl2pPr marL="57150" indent="-57150" algn="ctr">
            <a:defRPr sz="700"/>
          </a:lvl2pPr>
          <a:lvl3pPr marL="114300" indent="-57150" algn="ctr">
            <a:defRPr sz="700"/>
          </a:lvl3pPr>
          <a:lvl4pPr marL="171450" indent="-57150" algn="ctr">
            <a:defRPr sz="700"/>
          </a:lvl4pPr>
          <a:lvl5pPr marL="228600" indent="-57150" algn="ctr">
            <a:defRPr sz="700"/>
          </a:lvl5pPr>
          <a:lvl6pPr marL="285750" indent="-57150" algn="ctr">
            <a:defRPr sz="700"/>
          </a:lvl6pPr>
          <a:lvl7pPr marL="342900" indent="-57150" algn="ctr">
            <a:defRPr sz="700"/>
          </a:lvl7pPr>
          <a:lvl8pPr marL="400050" indent="-57150" algn="ctr">
            <a:defRPr sz="700"/>
          </a:lvl8pPr>
          <a:lvl9pPr marL="457200" indent="-57150" algn="ctr">
            <a:defRPr sz="7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/>
            <a:t>Attention</a:t>
          </a:r>
          <a:endParaRPr lang="en-US" altLang="zh-CN"/>
        </a:p>
      </dsp:txBody>
      <dsp:txXfrm>
        <a:off x="1527175" y="1260475"/>
        <a:ext cx="1260475" cy="126047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组合 1"/>
      <dsp:cNvGrpSpPr/>
    </dsp:nvGrpSpPr>
    <dsp:grpSpPr>
      <a:xfrm>
        <a:off x="0" y="0"/>
        <a:ext cx="7266940" cy="3516630"/>
        <a:chOff x="0" y="0"/>
        <a:chExt cx="7266940" cy="3516630"/>
      </a:xfrm>
    </dsp:grpSpPr>
    <dsp:sp modelId="{7DB282D5-F713-4A85-A4CF-FCCD1C2C3C3D}">
      <dsp:nvSpPr>
        <dsp:cNvPr id="5" name="矩形 4"/>
        <dsp:cNvSpPr/>
      </dsp:nvSpPr>
      <dsp:spPr bwMode="white">
        <a:xfrm>
          <a:off x="148363" y="627432"/>
          <a:ext cx="3402972" cy="1063429"/>
        </a:xfrm>
        <a:prstGeom prst="rect">
          <a:avLst/>
        </a:prstGeom>
      </dsp:spPr>
      <dsp:style>
        <a:lnRef idx="1">
          <a:schemeClr val="accent1"/>
        </a:lnRef>
        <a:fillRef idx="1">
          <a:schemeClr val="lt1">
            <a:alpha val="40000"/>
          </a:schemeClr>
        </a:fillRef>
        <a:effectRef idx="0">
          <a:scrgbClr r="0" g="0" b="0"/>
        </a:effectRef>
        <a:fontRef idx="minor"/>
      </dsp:style>
      <dsp:txBody>
        <a:bodyPr vert="horz" wrap="square" lIns="720295" tIns="19050" rIns="19050" bIns="19050" anchor="ctr"/>
        <a:lstStyle>
          <a:lvl1pPr algn="l">
            <a:defRPr sz="500"/>
          </a:lvl1pPr>
          <a:lvl2pPr marL="57150" indent="-57150" algn="l">
            <a:defRPr sz="300"/>
          </a:lvl2pPr>
          <a:lvl3pPr marL="114300" indent="-57150" algn="l">
            <a:defRPr sz="300"/>
          </a:lvl3pPr>
          <a:lvl4pPr marL="171450" indent="-57150" algn="l">
            <a:defRPr sz="300"/>
          </a:lvl4pPr>
          <a:lvl5pPr marL="228600" indent="-57150" algn="l">
            <a:defRPr sz="300"/>
          </a:lvl5pPr>
          <a:lvl6pPr marL="285750" indent="-57150" algn="l">
            <a:defRPr sz="300"/>
          </a:lvl6pPr>
          <a:lvl7pPr marL="342900" indent="-57150" algn="l">
            <a:defRPr sz="300"/>
          </a:lvl7pPr>
          <a:lvl8pPr marL="400050" indent="-57150" algn="l">
            <a:defRPr sz="300"/>
          </a:lvl8pPr>
          <a:lvl9pPr marL="457200" indent="-57150" algn="l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dirty="0">
              <a:solidFill>
                <a:schemeClr val="tx1"/>
              </a:solidFill>
              <a:latin typeface="Verdana" panose="020B0604030504040204" pitchFamily="34" charset="0"/>
              <a:sym typeface="+mn-ea"/>
            </a:rPr>
            <a:t>汉语命名实体识别的难点主要存在于：</a:t>
          </a:r>
          <a:endParaRPr lang="zh-CN" altLang="en-US" dirty="0">
            <a:solidFill>
              <a:schemeClr val="tx1"/>
            </a:solidFill>
            <a:latin typeface="Verdana" panose="020B0604030504040204" pitchFamily="34" charset="0"/>
          </a:endParaRPr>
        </a:p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dirty="0">
              <a:solidFill>
                <a:schemeClr val="tx1"/>
              </a:solidFill>
              <a:latin typeface="Verdana" panose="020B0604030504040204" pitchFamily="34" charset="0"/>
              <a:sym typeface="+mn-ea"/>
            </a:rPr>
            <a:t>汉语文本没有类似英文文本中空格之类的显式标示词的边界标示符，命名实体识别的第一步就是确定词的边界，即分词。</a:t>
          </a:r>
          <a:endParaRPr lang="zh-CN" altLang="en-US" dirty="0">
            <a:solidFill>
              <a:schemeClr val="tx1"/>
            </a:solidFill>
            <a:latin typeface="Verdana" panose="020B0604030504040204" pitchFamily="34" charset="0"/>
          </a:endParaRPr>
        </a:p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dirty="0">
              <a:solidFill>
                <a:schemeClr val="tx1"/>
              </a:solidFill>
              <a:latin typeface="Verdana" panose="020B0604030504040204" pitchFamily="34" charset="0"/>
              <a:sym typeface="+mn-ea"/>
            </a:rPr>
            <a:t>汉语分词和命名实体识别互相影响。</a:t>
          </a:r>
          <a:endParaRPr lang="zh-CN" altLang="en-US" dirty="0">
            <a:solidFill>
              <a:schemeClr val="tx1"/>
            </a:solidFill>
            <a:latin typeface="Verdana" panose="020B0604030504040204" pitchFamily="34" charset="0"/>
          </a:endParaRPr>
        </a:p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dirty="0">
              <a:solidFill>
                <a:schemeClr val="tx1"/>
              </a:solidFill>
              <a:latin typeface="Verdana" panose="020B0604030504040204" pitchFamily="34" charset="0"/>
              <a:sym typeface="+mn-ea"/>
            </a:rPr>
            <a:t>除了英语中定义的实体，外国人名译名和地名译名是存在于汉语中的两类特殊实体类型。</a:t>
          </a:r>
          <a:endParaRPr lang="zh-CN" altLang="en-US" dirty="0">
            <a:solidFill>
              <a:schemeClr val="tx1"/>
            </a:solidFill>
            <a:latin typeface="Verdana" panose="020B0604030504040204" pitchFamily="34" charset="0"/>
          </a:endParaRPr>
        </a:p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dirty="0">
              <a:solidFill>
                <a:schemeClr val="tx1"/>
              </a:solidFill>
              <a:latin typeface="Verdana" panose="020B0604030504040204" pitchFamily="34" charset="0"/>
              <a:sym typeface="+mn-ea"/>
            </a:rPr>
            <a:t>现代汉语文本，尤其是网络汉语文本，常出现中英文交替使用，这时汉语命名实体识别的任务还包括识别其中的英文命名实体。</a:t>
          </a:r>
          <a:endParaRPr lang="zh-CN" altLang="en-US" dirty="0">
            <a:solidFill>
              <a:schemeClr val="tx1"/>
            </a:solidFill>
            <a:latin typeface="Verdana" panose="020B0604030504040204" pitchFamily="34" charset="0"/>
          </a:endParaRPr>
        </a:p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dirty="0">
              <a:solidFill>
                <a:schemeClr val="tx1"/>
              </a:solidFill>
              <a:latin typeface="Verdana" panose="020B0604030504040204" pitchFamily="34" charset="0"/>
              <a:sym typeface="+mn-ea"/>
            </a:rPr>
            <a:t>不同的命名实体具有不同的内部特征，不可能用一个统一的模型来刻画所有的实体内部特征</a:t>
          </a:r>
          <a:r>
            <a:rPr lang="zh-CN" altLang="en-US" dirty="0">
              <a:solidFill>
                <a:srgbClr val="333333"/>
              </a:solidFill>
              <a:latin typeface="Verdana" panose="020B0604030504040204" pitchFamily="34" charset="0"/>
              <a:sym typeface="+mn-ea"/>
            </a:rPr>
            <a:t>。</a:t>
          </a:r>
          <a:endParaRPr lang="zh-CN" altLang="en-US">
            <a:solidFill>
              <a:schemeClr val="dk1"/>
            </a:solidFill>
          </a:endParaRPr>
        </a:p>
      </dsp:txBody>
      <dsp:txXfrm>
        <a:off x="148363" y="627432"/>
        <a:ext cx="3402972" cy="1063429"/>
      </dsp:txXfrm>
    </dsp:sp>
    <dsp:sp modelId="{E540E1E5-3190-4D7A-924E-F3721DD42C80}">
      <dsp:nvSpPr>
        <dsp:cNvPr id="6" name="矩形 5"/>
        <dsp:cNvSpPr/>
      </dsp:nvSpPr>
      <dsp:spPr bwMode="white">
        <a:xfrm>
          <a:off x="6573" y="473826"/>
          <a:ext cx="744400" cy="1116600"/>
        </a:xfrm>
        <a:prstGeom prst="rect">
          <a:avLst/>
        </a:prstGeom>
        <a:blipFill>
          <a:blip r:embed="rId1"/>
          <a:stretch>
            <a:fillRect/>
          </a:stretch>
        </a:blipFill>
      </dsp:spPr>
      <dsp:style>
        <a:lnRef idx="2">
          <a:schemeClr val="lt1"/>
        </a:lnRef>
        <a:fillRef idx="1">
          <a:schemeClr val="accent1">
            <a:tint val="50000"/>
          </a:schemeClr>
        </a:fillRef>
        <a:effectRef idx="0">
          <a:scrgbClr r="0" g="0" b="0"/>
        </a:effectRef>
        <a:fontRef idx="minor"/>
      </dsp:style>
      <dsp:txXfrm>
        <a:off x="6573" y="473826"/>
        <a:ext cx="744400" cy="1116600"/>
      </dsp:txXfrm>
    </dsp:sp>
    <dsp:sp modelId="{DFFBD932-985D-4E5B-A0C5-9B8CC977C2DC}">
      <dsp:nvSpPr>
        <dsp:cNvPr id="3" name="矩形 2"/>
        <dsp:cNvSpPr/>
      </dsp:nvSpPr>
      <dsp:spPr bwMode="white">
        <a:xfrm>
          <a:off x="3864664" y="627432"/>
          <a:ext cx="3402972" cy="1063429"/>
        </a:xfrm>
        <a:prstGeom prst="rect">
          <a:avLst/>
        </a:prstGeom>
      </dsp:spPr>
      <dsp:style>
        <a:lnRef idx="1">
          <a:schemeClr val="accent1"/>
        </a:lnRef>
        <a:fillRef idx="1">
          <a:schemeClr val="lt1">
            <a:alpha val="40000"/>
          </a:schemeClr>
        </a:fillRef>
        <a:effectRef idx="0">
          <a:scrgbClr r="0" g="0" b="0"/>
        </a:effectRef>
        <a:fontRef idx="minor"/>
      </dsp:style>
      <dsp:txBody>
        <a:bodyPr vert="horz" wrap="square" lIns="720295" tIns="19050" rIns="19050" bIns="19050" anchor="ctr"/>
        <a:lstStyle>
          <a:lvl1pPr algn="l">
            <a:defRPr sz="500"/>
          </a:lvl1pPr>
          <a:lvl2pPr marL="57150" indent="-57150" algn="l">
            <a:defRPr sz="300"/>
          </a:lvl2pPr>
          <a:lvl3pPr marL="114300" indent="-57150" algn="l">
            <a:defRPr sz="300"/>
          </a:lvl3pPr>
          <a:lvl4pPr marL="171450" indent="-57150" algn="l">
            <a:defRPr sz="300"/>
          </a:lvl4pPr>
          <a:lvl5pPr marL="228600" indent="-57150" algn="l">
            <a:defRPr sz="300"/>
          </a:lvl5pPr>
          <a:lvl6pPr marL="285750" indent="-57150" algn="l">
            <a:defRPr sz="300"/>
          </a:lvl6pPr>
          <a:lvl7pPr marL="342900" indent="-57150" algn="l">
            <a:defRPr sz="300"/>
          </a:lvl7pPr>
          <a:lvl8pPr marL="400050" indent="-57150" algn="l">
            <a:defRPr sz="300"/>
          </a:lvl8pPr>
          <a:lvl9pPr marL="457200" indent="-57150" algn="l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dirty="0">
              <a:solidFill>
                <a:schemeClr val="tx1"/>
              </a:solidFill>
              <a:sym typeface="+mn-ea"/>
            </a:rPr>
            <a:t>目前英文NER效果最佳的模型是 LSTM-CRF，对于中文 NER，也可以使用这种模型。不过，中文文本不同于英文文本，需要预先对其进行分词（基于字的方法），尽管分词工具有很多（中科院 ICTCLAS、哈工大语言云、Python的 jieba 和 SnowNLP 等），但是分词效果不太可能是完美的。通俗来说，NER就是通过序列标注对实体边界和实体类别进行预测，从而识别和提取出相应的命名实体。所以，一旦出现分词错误，就会直接影响实体边界的预测，导致识别错误，这在开放领域是很严重的问题。</a:t>
          </a:r>
          <a:endParaRPr lang="zh-CN" altLang="en-US" dirty="0">
            <a:solidFill>
              <a:schemeClr val="tx1"/>
            </a:solidFill>
          </a:endParaRPr>
        </a:p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br>
            <a:rPr lang="zh-CN" altLang="en-US" dirty="0">
              <a:solidFill>
                <a:schemeClr val="tx1"/>
              </a:solidFill>
              <a:sym typeface="+mn-ea"/>
            </a:rPr>
          </a:br>
          <a:endParaRPr lang="zh-CN" altLang="en-US" dirty="0">
            <a:solidFill>
              <a:schemeClr val="tx1"/>
            </a:solidFill>
            <a:sym typeface="+mn-ea"/>
          </a:endParaRPr>
        </a:p>
      </dsp:txBody>
      <dsp:txXfrm>
        <a:off x="3864664" y="627432"/>
        <a:ext cx="3402972" cy="1063429"/>
      </dsp:txXfrm>
    </dsp:sp>
    <dsp:sp modelId="{28ADC5EC-F0D3-4E8C-B6D5-614114BB7A84}">
      <dsp:nvSpPr>
        <dsp:cNvPr id="4" name="矩形 3"/>
        <dsp:cNvSpPr/>
      </dsp:nvSpPr>
      <dsp:spPr bwMode="white">
        <a:xfrm>
          <a:off x="3722874" y="473826"/>
          <a:ext cx="744400" cy="1116600"/>
        </a:xfrm>
        <a:prstGeom prst="rect">
          <a:avLst/>
        </a:prstGeom>
        <a:blipFill>
          <a:blip r:embed="rId1"/>
          <a:stretch>
            <a:fillRect/>
          </a:stretch>
        </a:blipFill>
      </dsp:spPr>
      <dsp:style>
        <a:lnRef idx="2">
          <a:schemeClr val="lt1"/>
        </a:lnRef>
        <a:fillRef idx="1">
          <a:schemeClr val="accent1">
            <a:tint val="50000"/>
          </a:schemeClr>
        </a:fillRef>
        <a:effectRef idx="0">
          <a:scrgbClr r="0" g="0" b="0"/>
        </a:effectRef>
        <a:fontRef idx="minor"/>
      </dsp:style>
      <dsp:txXfrm>
        <a:off x="3722874" y="473826"/>
        <a:ext cx="744400" cy="1116600"/>
      </dsp:txXfrm>
    </dsp:sp>
    <dsp:sp modelId="{DDC636F0-514D-4C8C-930F-9577741FD626}">
      <dsp:nvSpPr>
        <dsp:cNvPr id="7" name="矩形 6"/>
        <dsp:cNvSpPr/>
      </dsp:nvSpPr>
      <dsp:spPr bwMode="white">
        <a:xfrm>
          <a:off x="2004654" y="1979376"/>
          <a:ext cx="3402972" cy="1063429"/>
        </a:xfrm>
        <a:prstGeom prst="rect">
          <a:avLst/>
        </a:prstGeom>
      </dsp:spPr>
      <dsp:style>
        <a:lnRef idx="1">
          <a:schemeClr val="accent1"/>
        </a:lnRef>
        <a:fillRef idx="1">
          <a:schemeClr val="lt1">
            <a:alpha val="40000"/>
          </a:schemeClr>
        </a:fillRef>
        <a:effectRef idx="0">
          <a:scrgbClr r="0" g="0" b="0"/>
        </a:effectRef>
        <a:fontRef idx="minor"/>
      </dsp:style>
      <dsp:txBody>
        <a:bodyPr vert="horz" wrap="square" lIns="720295" tIns="19050" rIns="19050" bIns="19050" anchor="ctr"/>
        <a:lstStyle>
          <a:lvl1pPr algn="l">
            <a:defRPr sz="500"/>
          </a:lvl1pPr>
          <a:lvl2pPr marL="57150" indent="-57150" algn="l">
            <a:defRPr sz="300"/>
          </a:lvl2pPr>
          <a:lvl3pPr marL="114300" indent="-57150" algn="l">
            <a:defRPr sz="300"/>
          </a:lvl3pPr>
          <a:lvl4pPr marL="171450" indent="-57150" algn="l">
            <a:defRPr sz="300"/>
          </a:lvl4pPr>
          <a:lvl5pPr marL="228600" indent="-57150" algn="l">
            <a:defRPr sz="300"/>
          </a:lvl5pPr>
          <a:lvl6pPr marL="285750" indent="-57150" algn="l">
            <a:defRPr sz="300"/>
          </a:lvl6pPr>
          <a:lvl7pPr marL="342900" indent="-57150" algn="l">
            <a:defRPr sz="300"/>
          </a:lvl7pPr>
          <a:lvl8pPr marL="400050" indent="-57150" algn="l">
            <a:defRPr sz="300"/>
          </a:lvl8pPr>
          <a:lvl9pPr marL="457200" indent="-57150" algn="l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dirty="0">
              <a:solidFill>
                <a:srgbClr val="333333"/>
              </a:solidFill>
              <a:latin typeface="Verdana" panose="020B0604030504040204" pitchFamily="34" charset="0"/>
              <a:sym typeface="+mn-ea"/>
            </a:rPr>
            <a:t>从语言分析的全过程来看</a:t>
          </a:r>
          <a:r>
            <a:rPr lang="en-US" altLang="zh-CN" dirty="0">
              <a:solidFill>
                <a:srgbClr val="333333"/>
              </a:solidFill>
              <a:latin typeface="Verdana" panose="020B0604030504040204" pitchFamily="34" charset="0"/>
              <a:sym typeface="+mn-ea"/>
            </a:rPr>
            <a:t>,</a:t>
          </a:r>
          <a:r>
            <a:rPr lang="zh-CN" altLang="en-US" dirty="0">
              <a:solidFill>
                <a:srgbClr val="333333"/>
              </a:solidFill>
              <a:latin typeface="Verdana" panose="020B0604030504040204" pitchFamily="34" charset="0"/>
              <a:sym typeface="+mn-ea"/>
            </a:rPr>
            <a:t>命名实体识别属于词法分析中未登录词识别的范畴。命名实体识别是未登录词中数量最多、识别难度最大、对分词效果影响最大的问题，同时它也是</a:t>
          </a:r>
          <a:r>
            <a:rPr lang="zh-CN" altLang="en-US" b="1" dirty="0">
              <a:solidFill>
                <a:srgbClr val="333333"/>
              </a:solidFill>
              <a:latin typeface="Verdana" panose="020B0604030504040204" pitchFamily="34" charset="0"/>
              <a:sym typeface="+mn-ea"/>
            </a:rPr>
            <a:t>信息抽取、信息检索、机器翻译、问答系统</a:t>
          </a:r>
          <a:r>
            <a:rPr lang="zh-CN" altLang="en-US" dirty="0">
              <a:solidFill>
                <a:srgbClr val="333333"/>
              </a:solidFill>
              <a:latin typeface="Verdana" panose="020B0604030504040204" pitchFamily="34" charset="0"/>
              <a:sym typeface="+mn-ea"/>
            </a:rPr>
            <a:t>等多种自然语言处理技术必不可少的组成部分。</a:t>
          </a:r>
          <a:endParaRPr lang="zh-CN" altLang="en-US">
            <a:solidFill>
              <a:schemeClr val="dk1"/>
            </a:solidFill>
          </a:endParaRPr>
        </a:p>
      </dsp:txBody>
      <dsp:txXfrm>
        <a:off x="2004654" y="1979376"/>
        <a:ext cx="3402972" cy="1063429"/>
      </dsp:txXfrm>
    </dsp:sp>
    <dsp:sp modelId="{D49C84B4-3214-4976-9075-25A998075DEC}">
      <dsp:nvSpPr>
        <dsp:cNvPr id="8" name="矩形 7"/>
        <dsp:cNvSpPr/>
      </dsp:nvSpPr>
      <dsp:spPr bwMode="white">
        <a:xfrm>
          <a:off x="1862863" y="1825769"/>
          <a:ext cx="744400" cy="1116600"/>
        </a:xfrm>
        <a:prstGeom prst="rect">
          <a:avLst/>
        </a:prstGeom>
        <a:blipFill>
          <a:blip r:embed="rId1"/>
          <a:stretch>
            <a:fillRect/>
          </a:stretch>
        </a:blipFill>
      </dsp:spPr>
      <dsp:style>
        <a:lnRef idx="2">
          <a:schemeClr val="lt1"/>
        </a:lnRef>
        <a:fillRef idx="1">
          <a:schemeClr val="accent1">
            <a:tint val="50000"/>
          </a:schemeClr>
        </a:fillRef>
        <a:effectRef idx="0">
          <a:scrgbClr r="0" g="0" b="0"/>
        </a:effectRef>
        <a:fontRef idx="minor"/>
      </dsp:style>
      <dsp:txXfrm>
        <a:off x="1862863" y="1825769"/>
        <a:ext cx="744400" cy="11166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组合 1"/>
      <dsp:cNvGrpSpPr/>
    </dsp:nvGrpSpPr>
    <dsp:grpSpPr>
      <a:xfrm>
        <a:off x="0" y="0"/>
        <a:ext cx="6480175" cy="2329815"/>
        <a:chOff x="0" y="0"/>
        <a:chExt cx="6480175" cy="2329815"/>
      </a:xfrm>
    </dsp:grpSpPr>
    <dsp:sp modelId="{07100568-D838-4866-B295-A66B09486FB5}">
      <dsp:nvSpPr>
        <dsp:cNvPr id="3" name="同侧圆角矩形 2"/>
        <dsp:cNvSpPr/>
      </dsp:nvSpPr>
      <dsp:spPr bwMode="white">
        <a:xfrm>
          <a:off x="549" y="77584"/>
          <a:ext cx="1892789" cy="1413521"/>
        </a:xfrm>
        <a:prstGeom prst="round2SameRect">
          <a:avLst>
            <a:gd name="adj1" fmla="val 8000"/>
            <a:gd name="adj2" fmla="val 0"/>
          </a:avLst>
        </a:prstGeom>
      </dsp:spPr>
      <dsp:style>
        <a:lnRef idx="2">
          <a:schemeClr val="accent1"/>
        </a:lnRef>
        <a:fillRef idx="1">
          <a:schemeClr val="lt1">
            <a:alpha val="90000"/>
          </a:schemeClr>
        </a:fillRef>
        <a:effectRef idx="0">
          <a:scrgbClr r="0" g="0" b="0"/>
        </a:effectRef>
        <a:fontRef idx="minor"/>
      </dsp:style>
      <dsp:txBody>
        <a:bodyPr anchor="t"/>
        <a:lstStyle>
          <a:lvl1pPr algn="l">
            <a:defRPr sz="6500"/>
          </a:lvl1pPr>
          <a:lvl2pPr marL="285750" indent="-285750" algn="l">
            <a:defRPr sz="6500"/>
          </a:lvl2pPr>
          <a:lvl3pPr marL="571500" indent="-285750" algn="l">
            <a:defRPr sz="6500"/>
          </a:lvl3pPr>
          <a:lvl4pPr marL="857250" indent="-285750" algn="l">
            <a:defRPr sz="6500"/>
          </a:lvl4pPr>
          <a:lvl5pPr marL="1143000" indent="-285750" algn="l">
            <a:defRPr sz="6500"/>
          </a:lvl5pPr>
          <a:lvl6pPr marL="1428750" indent="-285750" algn="l">
            <a:defRPr sz="6500"/>
          </a:lvl6pPr>
          <a:lvl7pPr marL="1714500" indent="-285750" algn="l">
            <a:defRPr sz="6500"/>
          </a:lvl7pPr>
          <a:lvl8pPr marL="2000250" indent="-285750" algn="l">
            <a:defRPr sz="6500"/>
          </a:lvl8pPr>
          <a:lvl9pPr marL="2286000" indent="-285750" algn="l">
            <a:defRPr sz="6500"/>
          </a:lvl9pPr>
        </a:lstStyle>
        <a:p>
          <a:endParaRPr>
            <a:solidFill>
              <a:schemeClr val="dk1"/>
            </a:solidFill>
          </a:endParaRPr>
        </a:p>
      </dsp:txBody>
      <dsp:txXfrm>
        <a:off x="549" y="77584"/>
        <a:ext cx="1892789" cy="1413521"/>
      </dsp:txXfrm>
    </dsp:sp>
    <dsp:sp modelId="{8998D803-1396-41B5-BD42-7B739EEEF26A}">
      <dsp:nvSpPr>
        <dsp:cNvPr id="4" name="矩形 3"/>
        <dsp:cNvSpPr/>
      </dsp:nvSpPr>
      <dsp:spPr bwMode="white">
        <a:xfrm>
          <a:off x="549" y="1491105"/>
          <a:ext cx="1892789" cy="607814"/>
        </a:xfrm>
        <a:prstGeom prst="rect">
          <a:avLst/>
        </a:prstGeom>
      </dsp:spPr>
      <dsp:style>
        <a:lnRef idx="2">
          <a:schemeClr val="accent1"/>
        </a:lnRef>
        <a:fillRef idx="1">
          <a:schemeClr val="accent1"/>
        </a:fillRef>
        <a:effectRef idx="1">
          <a:scrgbClr r="0" g="0" b="0"/>
        </a:effectRef>
        <a:fontRef idx="minor">
          <a:schemeClr val="lt1"/>
        </a:fontRef>
      </dsp:style>
      <dsp:txBody>
        <a:bodyPr vert="horz" wrap="square" lIns="53340" tIns="0" rIns="17780" bIns="0" anchor="ctr"/>
        <a:lstStyle>
          <a:lvl1pPr algn="l">
            <a:defRPr sz="6500"/>
          </a:lvl1pPr>
          <a:lvl2pPr marL="285750" indent="-285750" algn="l">
            <a:defRPr sz="5000"/>
          </a:lvl2pPr>
          <a:lvl3pPr marL="571500" indent="-285750" algn="l">
            <a:defRPr sz="5000"/>
          </a:lvl3pPr>
          <a:lvl4pPr marL="857250" indent="-285750" algn="l">
            <a:defRPr sz="5000"/>
          </a:lvl4pPr>
          <a:lvl5pPr marL="1143000" indent="-285750" algn="l">
            <a:defRPr sz="5000"/>
          </a:lvl5pPr>
          <a:lvl6pPr marL="1428750" indent="-285750" algn="l">
            <a:defRPr sz="5000"/>
          </a:lvl6pPr>
          <a:lvl7pPr marL="1714500" indent="-285750" algn="l">
            <a:defRPr sz="5000"/>
          </a:lvl7pPr>
          <a:lvl8pPr marL="2000250" indent="-285750" algn="l">
            <a:defRPr sz="5000"/>
          </a:lvl8pPr>
          <a:lvl9pPr marL="2286000" indent="-285750" algn="l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b="1" dirty="0">
              <a:latin typeface="Verdana" panose="020B0604030504040204" pitchFamily="34" charset="0"/>
              <a:sym typeface="+mn-ea"/>
            </a:rPr>
            <a:t>基于规则和词典的方法</a:t>
          </a:r>
          <a:endParaRPr lang="zh-CN" altLang="en-US" sz="1400"/>
        </a:p>
      </dsp:txBody>
      <dsp:txXfrm>
        <a:off x="549" y="1491105"/>
        <a:ext cx="1892789" cy="607814"/>
      </dsp:txXfrm>
    </dsp:sp>
    <dsp:sp modelId="{5E94C265-20CE-4264-AACC-A6DABC392839}">
      <dsp:nvSpPr>
        <dsp:cNvPr id="5" name="椭圆 4"/>
        <dsp:cNvSpPr/>
      </dsp:nvSpPr>
      <dsp:spPr bwMode="white">
        <a:xfrm>
          <a:off x="1388765" y="1589755"/>
          <a:ext cx="662476" cy="662476"/>
        </a:xfrm>
        <a:prstGeom prst="ellipse">
          <a:avLst/>
        </a:prstGeom>
        <a:blipFill>
          <a:blip r:embed="rId1"/>
          <a:stretch>
            <a:fillRect/>
          </a:stretch>
        </a:blipFill>
      </dsp:spPr>
      <dsp:style>
        <a:lnRef idx="2">
          <a:schemeClr val="accent1">
            <a:alpha val="90000"/>
            <a:tint val="40000"/>
          </a:schemeClr>
        </a:lnRef>
        <a:fillRef idx="1">
          <a:schemeClr val="accent1">
            <a:alpha val="90000"/>
            <a:tint val="40000"/>
          </a:schemeClr>
        </a:fillRef>
        <a:effectRef idx="0">
          <a:scrgbClr r="0" g="0" b="0"/>
        </a:effectRef>
        <a:fontRef idx="minor"/>
      </dsp:style>
      <dsp:txXfrm>
        <a:off x="1388765" y="1589755"/>
        <a:ext cx="662476" cy="662476"/>
      </dsp:txXfrm>
    </dsp:sp>
    <dsp:sp modelId="{469F7E8D-BC8F-4CF3-B408-F921AE0896E8}">
      <dsp:nvSpPr>
        <dsp:cNvPr id="6" name="同侧圆角矩形 5"/>
        <dsp:cNvSpPr/>
      </dsp:nvSpPr>
      <dsp:spPr bwMode="white">
        <a:xfrm>
          <a:off x="2215366" y="77584"/>
          <a:ext cx="1892789" cy="1413521"/>
        </a:xfrm>
        <a:prstGeom prst="round2SameRect">
          <a:avLst>
            <a:gd name="adj1" fmla="val 8000"/>
            <a:gd name="adj2" fmla="val 0"/>
          </a:avLst>
        </a:prstGeom>
      </dsp:spPr>
      <dsp:style>
        <a:lnRef idx="2">
          <a:schemeClr val="accent1"/>
        </a:lnRef>
        <a:fillRef idx="1">
          <a:schemeClr val="lt1">
            <a:alpha val="90000"/>
          </a:schemeClr>
        </a:fillRef>
        <a:effectRef idx="0">
          <a:scrgbClr r="0" g="0" b="0"/>
        </a:effectRef>
        <a:fontRef idx="minor"/>
      </dsp:style>
      <dsp:txBody>
        <a:bodyPr anchor="t"/>
        <a:lstStyle>
          <a:lvl1pPr algn="l">
            <a:defRPr sz="6500"/>
          </a:lvl1pPr>
          <a:lvl2pPr marL="285750" indent="-285750" algn="l">
            <a:defRPr sz="6500"/>
          </a:lvl2pPr>
          <a:lvl3pPr marL="571500" indent="-285750" algn="l">
            <a:defRPr sz="6500"/>
          </a:lvl3pPr>
          <a:lvl4pPr marL="857250" indent="-285750" algn="l">
            <a:defRPr sz="6500"/>
          </a:lvl4pPr>
          <a:lvl5pPr marL="1143000" indent="-285750" algn="l">
            <a:defRPr sz="6500"/>
          </a:lvl5pPr>
          <a:lvl6pPr marL="1428750" indent="-285750" algn="l">
            <a:defRPr sz="6500"/>
          </a:lvl6pPr>
          <a:lvl7pPr marL="1714500" indent="-285750" algn="l">
            <a:defRPr sz="6500"/>
          </a:lvl7pPr>
          <a:lvl8pPr marL="2000250" indent="-285750" algn="l">
            <a:defRPr sz="6500"/>
          </a:lvl8pPr>
          <a:lvl9pPr marL="2286000" indent="-285750" algn="l">
            <a:defRPr sz="6500"/>
          </a:lvl9pPr>
        </a:lstStyle>
        <a:p>
          <a:endParaRPr>
            <a:solidFill>
              <a:schemeClr val="dk1"/>
            </a:solidFill>
          </a:endParaRPr>
        </a:p>
      </dsp:txBody>
      <dsp:txXfrm>
        <a:off x="2215366" y="77584"/>
        <a:ext cx="1892789" cy="1413521"/>
      </dsp:txXfrm>
    </dsp:sp>
    <dsp:sp modelId="{0721776A-A8CF-4D8E-9CC5-D2A881CAEDE5}">
      <dsp:nvSpPr>
        <dsp:cNvPr id="7" name="矩形 6"/>
        <dsp:cNvSpPr/>
      </dsp:nvSpPr>
      <dsp:spPr bwMode="white">
        <a:xfrm>
          <a:off x="2215366" y="1491105"/>
          <a:ext cx="1892789" cy="607814"/>
        </a:xfrm>
        <a:prstGeom prst="rect">
          <a:avLst/>
        </a:prstGeom>
      </dsp:spPr>
      <dsp:style>
        <a:lnRef idx="2">
          <a:schemeClr val="accent1"/>
        </a:lnRef>
        <a:fillRef idx="1">
          <a:schemeClr val="accent1"/>
        </a:fillRef>
        <a:effectRef idx="1">
          <a:scrgbClr r="0" g="0" b="0"/>
        </a:effectRef>
        <a:fontRef idx="minor">
          <a:schemeClr val="lt1"/>
        </a:fontRef>
      </dsp:style>
      <dsp:txBody>
        <a:bodyPr vert="horz" wrap="square" lIns="53340" tIns="0" rIns="17780" bIns="0" anchor="ctr"/>
        <a:lstStyle>
          <a:lvl1pPr algn="l">
            <a:defRPr sz="6500"/>
          </a:lvl1pPr>
          <a:lvl2pPr marL="285750" indent="-285750" algn="l">
            <a:defRPr sz="5000"/>
          </a:lvl2pPr>
          <a:lvl3pPr marL="571500" indent="-285750" algn="l">
            <a:defRPr sz="5000"/>
          </a:lvl3pPr>
          <a:lvl4pPr marL="857250" indent="-285750" algn="l">
            <a:defRPr sz="5000"/>
          </a:lvl4pPr>
          <a:lvl5pPr marL="1143000" indent="-285750" algn="l">
            <a:defRPr sz="5000"/>
          </a:lvl5pPr>
          <a:lvl6pPr marL="1428750" indent="-285750" algn="l">
            <a:defRPr sz="5000"/>
          </a:lvl6pPr>
          <a:lvl7pPr marL="1714500" indent="-285750" algn="l">
            <a:defRPr sz="5000"/>
          </a:lvl7pPr>
          <a:lvl8pPr marL="2000250" indent="-285750" algn="l">
            <a:defRPr sz="5000"/>
          </a:lvl8pPr>
          <a:lvl9pPr marL="2286000" indent="-285750" algn="l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b="1" dirty="0">
              <a:latin typeface="Verdana" panose="020B0604030504040204" pitchFamily="34" charset="0"/>
              <a:sym typeface="+mn-ea"/>
            </a:rPr>
            <a:t>基于统计的方法</a:t>
          </a:r>
          <a:endParaRPr lang="zh-CN" altLang="en-US" sz="1400"/>
        </a:p>
      </dsp:txBody>
      <dsp:txXfrm>
        <a:off x="2215366" y="1491105"/>
        <a:ext cx="1892789" cy="607814"/>
      </dsp:txXfrm>
    </dsp:sp>
    <dsp:sp modelId="{308C4736-B1CC-476B-9CE9-15D11C0B5D97}">
      <dsp:nvSpPr>
        <dsp:cNvPr id="8" name="椭圆 7"/>
        <dsp:cNvSpPr/>
      </dsp:nvSpPr>
      <dsp:spPr bwMode="white">
        <a:xfrm>
          <a:off x="3603582" y="1589755"/>
          <a:ext cx="662476" cy="662476"/>
        </a:xfrm>
        <a:prstGeom prst="ellipse">
          <a:avLst/>
        </a:prstGeom>
        <a:blipFill>
          <a:blip r:embed="rId1"/>
          <a:stretch>
            <a:fillRect/>
          </a:stretch>
        </a:blipFill>
      </dsp:spPr>
      <dsp:style>
        <a:lnRef idx="2">
          <a:schemeClr val="accent1">
            <a:alpha val="90000"/>
            <a:tint val="40000"/>
          </a:schemeClr>
        </a:lnRef>
        <a:fillRef idx="1">
          <a:schemeClr val="accent1">
            <a:alpha val="90000"/>
            <a:tint val="40000"/>
          </a:schemeClr>
        </a:fillRef>
        <a:effectRef idx="0">
          <a:scrgbClr r="0" g="0" b="0"/>
        </a:effectRef>
        <a:fontRef idx="minor"/>
      </dsp:style>
      <dsp:txXfrm>
        <a:off x="3603582" y="1589755"/>
        <a:ext cx="662476" cy="662476"/>
      </dsp:txXfrm>
    </dsp:sp>
    <dsp:sp modelId="{D06A18F8-46F2-46E0-A35F-294FC8C93F77}">
      <dsp:nvSpPr>
        <dsp:cNvPr id="9" name="同侧圆角矩形 8"/>
        <dsp:cNvSpPr/>
      </dsp:nvSpPr>
      <dsp:spPr bwMode="white">
        <a:xfrm>
          <a:off x="4430183" y="77584"/>
          <a:ext cx="1892789" cy="1413521"/>
        </a:xfrm>
        <a:prstGeom prst="round2SameRect">
          <a:avLst>
            <a:gd name="adj1" fmla="val 8000"/>
            <a:gd name="adj2" fmla="val 0"/>
          </a:avLst>
        </a:prstGeom>
      </dsp:spPr>
      <dsp:style>
        <a:lnRef idx="2">
          <a:schemeClr val="accent1"/>
        </a:lnRef>
        <a:fillRef idx="1">
          <a:schemeClr val="lt1">
            <a:alpha val="90000"/>
          </a:schemeClr>
        </a:fillRef>
        <a:effectRef idx="0">
          <a:scrgbClr r="0" g="0" b="0"/>
        </a:effectRef>
        <a:fontRef idx="minor"/>
      </dsp:style>
      <dsp:txBody>
        <a:bodyPr anchor="t"/>
        <a:lstStyle>
          <a:lvl1pPr algn="l">
            <a:defRPr sz="6500"/>
          </a:lvl1pPr>
          <a:lvl2pPr marL="285750" indent="-285750" algn="l">
            <a:defRPr sz="6500"/>
          </a:lvl2pPr>
          <a:lvl3pPr marL="571500" indent="-285750" algn="l">
            <a:defRPr sz="6500"/>
          </a:lvl3pPr>
          <a:lvl4pPr marL="857250" indent="-285750" algn="l">
            <a:defRPr sz="6500"/>
          </a:lvl4pPr>
          <a:lvl5pPr marL="1143000" indent="-285750" algn="l">
            <a:defRPr sz="6500"/>
          </a:lvl5pPr>
          <a:lvl6pPr marL="1428750" indent="-285750" algn="l">
            <a:defRPr sz="6500"/>
          </a:lvl6pPr>
          <a:lvl7pPr marL="1714500" indent="-285750" algn="l">
            <a:defRPr sz="6500"/>
          </a:lvl7pPr>
          <a:lvl8pPr marL="2000250" indent="-285750" algn="l">
            <a:defRPr sz="6500"/>
          </a:lvl8pPr>
          <a:lvl9pPr marL="2286000" indent="-285750" algn="l">
            <a:defRPr sz="6500"/>
          </a:lvl9pPr>
        </a:lstStyle>
        <a:p>
          <a:endParaRPr>
            <a:solidFill>
              <a:schemeClr val="dk1"/>
            </a:solidFill>
          </a:endParaRPr>
        </a:p>
      </dsp:txBody>
      <dsp:txXfrm>
        <a:off x="4430183" y="77584"/>
        <a:ext cx="1892789" cy="1413521"/>
      </dsp:txXfrm>
    </dsp:sp>
    <dsp:sp modelId="{1188AD58-590B-43B4-B11D-63BE0B5EC0B1}">
      <dsp:nvSpPr>
        <dsp:cNvPr id="10" name="矩形 9"/>
        <dsp:cNvSpPr/>
      </dsp:nvSpPr>
      <dsp:spPr bwMode="white">
        <a:xfrm>
          <a:off x="4430183" y="1491105"/>
          <a:ext cx="1892789" cy="607814"/>
        </a:xfrm>
        <a:prstGeom prst="rect">
          <a:avLst/>
        </a:prstGeom>
      </dsp:spPr>
      <dsp:style>
        <a:lnRef idx="2">
          <a:schemeClr val="accent1"/>
        </a:lnRef>
        <a:fillRef idx="1">
          <a:schemeClr val="accent1"/>
        </a:fillRef>
        <a:effectRef idx="1">
          <a:scrgbClr r="0" g="0" b="0"/>
        </a:effectRef>
        <a:fontRef idx="minor">
          <a:schemeClr val="lt1"/>
        </a:fontRef>
      </dsp:style>
      <dsp:txBody>
        <a:bodyPr vert="horz" wrap="square" lIns="53340" tIns="0" rIns="17780" bIns="0" anchor="ctr"/>
        <a:lstStyle>
          <a:lvl1pPr algn="l">
            <a:defRPr sz="6500"/>
          </a:lvl1pPr>
          <a:lvl2pPr marL="285750" indent="-285750" algn="l">
            <a:defRPr sz="5000"/>
          </a:lvl2pPr>
          <a:lvl3pPr marL="571500" indent="-285750" algn="l">
            <a:defRPr sz="5000"/>
          </a:lvl3pPr>
          <a:lvl4pPr marL="857250" indent="-285750" algn="l">
            <a:defRPr sz="5000"/>
          </a:lvl4pPr>
          <a:lvl5pPr marL="1143000" indent="-285750" algn="l">
            <a:defRPr sz="5000"/>
          </a:lvl5pPr>
          <a:lvl6pPr marL="1428750" indent="-285750" algn="l">
            <a:defRPr sz="5000"/>
          </a:lvl6pPr>
          <a:lvl7pPr marL="1714500" indent="-285750" algn="l">
            <a:defRPr sz="5000"/>
          </a:lvl7pPr>
          <a:lvl8pPr marL="2000250" indent="-285750" algn="l">
            <a:defRPr sz="5000"/>
          </a:lvl8pPr>
          <a:lvl9pPr marL="2286000" indent="-285750" algn="l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b="1" dirty="0">
              <a:latin typeface="Verdana" panose="020B0604030504040204" pitchFamily="34" charset="0"/>
              <a:sym typeface="+mn-ea"/>
            </a:rPr>
            <a:t>基于神经网络的方法</a:t>
          </a:r>
          <a:endParaRPr lang="zh-CN" altLang="en-US" sz="1400"/>
        </a:p>
      </dsp:txBody>
      <dsp:txXfrm>
        <a:off x="4430183" y="1491105"/>
        <a:ext cx="1892789" cy="607814"/>
      </dsp:txXfrm>
    </dsp:sp>
    <dsp:sp modelId="{64462CCF-946D-4FE2-AEC3-CBAA909301C7}">
      <dsp:nvSpPr>
        <dsp:cNvPr id="11" name="椭圆 10"/>
        <dsp:cNvSpPr/>
      </dsp:nvSpPr>
      <dsp:spPr bwMode="white">
        <a:xfrm>
          <a:off x="5818399" y="1589755"/>
          <a:ext cx="662476" cy="662476"/>
        </a:xfrm>
        <a:prstGeom prst="ellipse">
          <a:avLst/>
        </a:prstGeom>
        <a:blipFill>
          <a:blip r:embed="rId1"/>
          <a:stretch>
            <a:fillRect/>
          </a:stretch>
        </a:blipFill>
      </dsp:spPr>
      <dsp:style>
        <a:lnRef idx="2">
          <a:schemeClr val="accent1">
            <a:alpha val="90000"/>
            <a:tint val="40000"/>
          </a:schemeClr>
        </a:lnRef>
        <a:fillRef idx="1">
          <a:schemeClr val="accent1">
            <a:alpha val="90000"/>
            <a:tint val="40000"/>
          </a:schemeClr>
        </a:fillRef>
        <a:effectRef idx="0">
          <a:scrgbClr r="0" g="0" b="0"/>
        </a:effectRef>
        <a:fontRef idx="minor"/>
      </dsp:style>
      <dsp:txXfrm>
        <a:off x="5818399" y="1589755"/>
        <a:ext cx="662476" cy="66247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组合 1"/>
      <dsp:cNvGrpSpPr/>
    </dsp:nvGrpSpPr>
    <dsp:grpSpPr>
      <a:xfrm>
        <a:off x="0" y="0"/>
        <a:ext cx="3194050" cy="2480945"/>
        <a:chOff x="0" y="0"/>
        <a:chExt cx="3194050" cy="2480945"/>
      </a:xfrm>
    </dsp:grpSpPr>
    <dsp:sp modelId="{E45BFA90-D338-4867-B192-9BF5C62A40B7}">
      <dsp:nvSpPr>
        <dsp:cNvPr id="3" name="L 形 2"/>
        <dsp:cNvSpPr/>
      </dsp:nvSpPr>
      <dsp:spPr bwMode="white">
        <a:xfrm rot="5400000">
          <a:off x="147595" y="1167950"/>
          <a:ext cx="444578" cy="739768"/>
        </a:xfrm>
        <a:prstGeom prst="corner">
          <a:avLst>
            <a:gd name="adj1" fmla="val 16120"/>
            <a:gd name="adj2" fmla="val 16110"/>
          </a:avLst>
        </a:prstGeom>
      </dsp:spPr>
      <dsp:style>
        <a:lnRef idx="2">
          <a:schemeClr val="accen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Xfrm rot="5400000">
        <a:off x="147595" y="1167950"/>
        <a:ext cx="444578" cy="739768"/>
      </dsp:txXfrm>
    </dsp:sp>
    <dsp:sp modelId="{84F24978-831E-41A8-A919-9DF3159D95B3}">
      <dsp:nvSpPr>
        <dsp:cNvPr id="4" name="矩形 3"/>
        <dsp:cNvSpPr/>
      </dsp:nvSpPr>
      <dsp:spPr bwMode="white">
        <a:xfrm>
          <a:off x="73384" y="1388981"/>
          <a:ext cx="667867" cy="585425"/>
        </a:xfrm>
        <a:prstGeom prst="rect">
          <a:avLst/>
        </a:prstGeom>
      </dsp:spPr>
      <dsp:style>
        <a:lnRef idx="0">
          <a:schemeClr val="dk1">
            <a:alpha val="0"/>
          </a:schemeClr>
        </a:lnRef>
        <a:fillRef idx="0">
          <a:schemeClr val="lt1">
            <a:alpha val="0"/>
          </a:schemeClr>
        </a:fillRef>
        <a:effectRef idx="0">
          <a:scrgbClr r="0" g="0" b="0"/>
        </a:effectRef>
        <a:fontRef idx="minor"/>
      </dsp:style>
      <dsp:txBody>
        <a:bodyPr vert="horz" wrap="square" lIns="19050" tIns="19050" rIns="19050" bIns="19050" anchor="t"/>
        <a:lstStyle>
          <a:lvl1pPr algn="l">
            <a:defRPr sz="700"/>
          </a:lvl1pPr>
          <a:lvl2pPr marL="57150" indent="-57150" algn="l">
            <a:defRPr sz="500"/>
          </a:lvl2pPr>
          <a:lvl3pPr marL="114300" indent="-57150" algn="l">
            <a:defRPr sz="500"/>
          </a:lvl3pPr>
          <a:lvl4pPr marL="171450" indent="-57150" algn="l">
            <a:defRPr sz="500"/>
          </a:lvl4pPr>
          <a:lvl5pPr marL="228600" indent="-57150" algn="l">
            <a:defRPr sz="500"/>
          </a:lvl5pPr>
          <a:lvl6pPr marL="285750" indent="-57150" algn="l">
            <a:defRPr sz="500"/>
          </a:lvl6pPr>
          <a:lvl7pPr marL="342900" indent="-57150" algn="l">
            <a:defRPr sz="500"/>
          </a:lvl7pPr>
          <a:lvl8pPr marL="400050" indent="-57150" algn="l">
            <a:defRPr sz="500"/>
          </a:lvl8pPr>
          <a:lvl9pPr marL="457200" indent="-57150" algn="l">
            <a:defRPr sz="5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500">
              <a:solidFill>
                <a:schemeClr val="tx1"/>
              </a:solidFill>
            </a:rPr>
            <a:t>2005</a:t>
          </a:r>
          <a:r>
            <a:rPr lang="zh-CN" altLang="en-US" sz="500">
              <a:solidFill>
                <a:schemeClr val="tx1"/>
              </a:solidFill>
            </a:rPr>
            <a:t>年，</a:t>
          </a:r>
          <a:r>
            <a:rPr lang="en-US" altLang="zh-CN" sz="500">
              <a:solidFill>
                <a:schemeClr val="tx1"/>
              </a:solidFill>
            </a:rPr>
            <a:t>Marco Gori</a:t>
          </a:r>
          <a:r>
            <a:rPr lang="zh-CN" altLang="en-US" sz="500">
              <a:solidFill>
                <a:schemeClr val="tx1"/>
              </a:solidFill>
            </a:rPr>
            <a:t>等人首次提图神经网络概念。</a:t>
          </a:r>
          <a:endParaRPr lang="zh-CN" altLang="en-US" sz="500">
            <a:solidFill>
              <a:schemeClr val="tx1"/>
            </a:solidFill>
          </a:endParaRPr>
        </a:p>
      </dsp:txBody>
      <dsp:txXfrm>
        <a:off x="73384" y="1388981"/>
        <a:ext cx="667867" cy="585425"/>
      </dsp:txXfrm>
    </dsp:sp>
    <dsp:sp modelId="{61A5B80A-01D5-4349-A5BB-33A20E744C6C}">
      <dsp:nvSpPr>
        <dsp:cNvPr id="5" name="等腰三角形 4"/>
        <dsp:cNvSpPr/>
      </dsp:nvSpPr>
      <dsp:spPr bwMode="white">
        <a:xfrm>
          <a:off x="615238" y="1113487"/>
          <a:ext cx="126013" cy="126013"/>
        </a:xfrm>
        <a:prstGeom prst="triangle">
          <a:avLst>
            <a:gd name="adj" fmla="val 100000"/>
          </a:avLst>
        </a:prstGeom>
      </dsp:spPr>
      <dsp:style>
        <a:lnRef idx="2">
          <a:schemeClr val="accen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Xfrm>
        <a:off x="615238" y="1113487"/>
        <a:ext cx="126013" cy="126013"/>
      </dsp:txXfrm>
    </dsp:sp>
    <dsp:sp modelId="{B247A7F1-CB0F-491B-9327-F6C857A3275E}">
      <dsp:nvSpPr>
        <dsp:cNvPr id="11" name="L 形 10"/>
        <dsp:cNvSpPr/>
      </dsp:nvSpPr>
      <dsp:spPr bwMode="white">
        <a:xfrm rot="5400000">
          <a:off x="965195" y="965634"/>
          <a:ext cx="444578" cy="739768"/>
        </a:xfrm>
        <a:prstGeom prst="corner">
          <a:avLst>
            <a:gd name="adj1" fmla="val 16120"/>
            <a:gd name="adj2" fmla="val 16110"/>
          </a:avLst>
        </a:prstGeom>
      </dsp:spPr>
      <dsp:style>
        <a:lnRef idx="2">
          <a:schemeClr val="accen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Xfrm rot="5400000">
        <a:off x="965195" y="965634"/>
        <a:ext cx="444578" cy="739768"/>
      </dsp:txXfrm>
    </dsp:sp>
    <dsp:sp modelId="{D61EA3EC-2DEA-477E-B1D8-FFFCD0FA0492}">
      <dsp:nvSpPr>
        <dsp:cNvPr id="12" name="矩形 11"/>
        <dsp:cNvSpPr/>
      </dsp:nvSpPr>
      <dsp:spPr bwMode="white">
        <a:xfrm>
          <a:off x="890984" y="1186665"/>
          <a:ext cx="667867" cy="585425"/>
        </a:xfrm>
        <a:prstGeom prst="rect">
          <a:avLst/>
        </a:prstGeom>
      </dsp:spPr>
      <dsp:style>
        <a:lnRef idx="0">
          <a:schemeClr val="dk1">
            <a:alpha val="0"/>
          </a:schemeClr>
        </a:lnRef>
        <a:fillRef idx="0">
          <a:schemeClr val="lt1">
            <a:alpha val="0"/>
          </a:schemeClr>
        </a:fillRef>
        <a:effectRef idx="0">
          <a:scrgbClr r="0" g="0" b="0"/>
        </a:effectRef>
        <a:fontRef idx="minor"/>
      </dsp:style>
      <dsp:txBody>
        <a:bodyPr lIns="26670" tIns="26670" rIns="26670" bIns="26670" anchor="t"/>
        <a:lstStyle>
          <a:lvl1pPr algn="l">
            <a:defRPr sz="700"/>
          </a:lvl1pPr>
          <a:lvl2pPr marL="57150" indent="-57150" algn="l">
            <a:defRPr sz="500"/>
          </a:lvl2pPr>
          <a:lvl3pPr marL="114300" indent="-57150" algn="l">
            <a:defRPr sz="500"/>
          </a:lvl3pPr>
          <a:lvl4pPr marL="171450" indent="-57150" algn="l">
            <a:defRPr sz="500"/>
          </a:lvl4pPr>
          <a:lvl5pPr marL="228600" indent="-57150" algn="l">
            <a:defRPr sz="500"/>
          </a:lvl5pPr>
          <a:lvl6pPr marL="285750" indent="-57150" algn="l">
            <a:defRPr sz="500"/>
          </a:lvl6pPr>
          <a:lvl7pPr marL="342900" indent="-57150" algn="l">
            <a:defRPr sz="500"/>
          </a:lvl7pPr>
          <a:lvl8pPr marL="400050" indent="-57150" algn="l">
            <a:defRPr sz="500"/>
          </a:lvl8pPr>
          <a:lvl9pPr marL="457200" indent="-57150" algn="l">
            <a:defRPr sz="5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altLang="en-US">
            <a:solidFill>
              <a:schemeClr val="tx1"/>
            </a:solidFill>
          </a:endParaRPr>
        </a:p>
      </dsp:txBody>
      <dsp:txXfrm>
        <a:off x="890984" y="1186665"/>
        <a:ext cx="667867" cy="585425"/>
      </dsp:txXfrm>
    </dsp:sp>
    <dsp:sp modelId="{43AD2B3D-C06B-4F5F-989D-E73320C68FBA}">
      <dsp:nvSpPr>
        <dsp:cNvPr id="13" name="等腰三角形 12"/>
        <dsp:cNvSpPr/>
      </dsp:nvSpPr>
      <dsp:spPr bwMode="white">
        <a:xfrm>
          <a:off x="1432838" y="911171"/>
          <a:ext cx="126013" cy="126013"/>
        </a:xfrm>
        <a:prstGeom prst="triangle">
          <a:avLst>
            <a:gd name="adj" fmla="val 100000"/>
          </a:avLst>
        </a:prstGeom>
      </dsp:spPr>
      <dsp:style>
        <a:lnRef idx="2">
          <a:schemeClr val="accen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Xfrm>
        <a:off x="1432838" y="911171"/>
        <a:ext cx="126013" cy="126013"/>
      </dsp:txXfrm>
    </dsp:sp>
    <dsp:sp modelId="{D804A231-4617-491C-9766-3FC53C39479E}">
      <dsp:nvSpPr>
        <dsp:cNvPr id="6" name="L 形 5"/>
        <dsp:cNvSpPr/>
      </dsp:nvSpPr>
      <dsp:spPr bwMode="white">
        <a:xfrm rot="5400000">
          <a:off x="1782794" y="763318"/>
          <a:ext cx="444578" cy="739768"/>
        </a:xfrm>
        <a:prstGeom prst="corner">
          <a:avLst>
            <a:gd name="adj1" fmla="val 16120"/>
            <a:gd name="adj2" fmla="val 16110"/>
          </a:avLst>
        </a:prstGeom>
      </dsp:spPr>
      <dsp:style>
        <a:lnRef idx="2">
          <a:schemeClr val="accen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Xfrm rot="5400000">
        <a:off x="1782794" y="763318"/>
        <a:ext cx="444578" cy="739768"/>
      </dsp:txXfrm>
    </dsp:sp>
    <dsp:sp modelId="{BC31EB00-2A90-4CCF-B82C-4A7025E8535A}">
      <dsp:nvSpPr>
        <dsp:cNvPr id="7" name="矩形 6"/>
        <dsp:cNvSpPr/>
      </dsp:nvSpPr>
      <dsp:spPr bwMode="white">
        <a:xfrm>
          <a:off x="1708583" y="984349"/>
          <a:ext cx="667867" cy="585425"/>
        </a:xfrm>
        <a:prstGeom prst="rect">
          <a:avLst/>
        </a:prstGeom>
      </dsp:spPr>
      <dsp:style>
        <a:lnRef idx="0">
          <a:schemeClr val="dk1">
            <a:alpha val="0"/>
          </a:schemeClr>
        </a:lnRef>
        <a:fillRef idx="0">
          <a:schemeClr val="lt1">
            <a:alpha val="0"/>
          </a:schemeClr>
        </a:fillRef>
        <a:effectRef idx="0">
          <a:scrgbClr r="0" g="0" b="0"/>
        </a:effectRef>
        <a:fontRef idx="minor"/>
      </dsp:style>
      <dsp:txBody>
        <a:bodyPr vert="horz" wrap="square" lIns="19050" tIns="19050" rIns="19050" bIns="19050" anchor="t"/>
        <a:lstStyle>
          <a:lvl1pPr algn="l">
            <a:defRPr sz="700"/>
          </a:lvl1pPr>
          <a:lvl2pPr marL="57150" indent="-57150" algn="l">
            <a:defRPr sz="500"/>
          </a:lvl2pPr>
          <a:lvl3pPr marL="114300" indent="-57150" algn="l">
            <a:defRPr sz="500"/>
          </a:lvl3pPr>
          <a:lvl4pPr marL="171450" indent="-57150" algn="l">
            <a:defRPr sz="500"/>
          </a:lvl4pPr>
          <a:lvl5pPr marL="228600" indent="-57150" algn="l">
            <a:defRPr sz="500"/>
          </a:lvl5pPr>
          <a:lvl6pPr marL="285750" indent="-57150" algn="l">
            <a:defRPr sz="500"/>
          </a:lvl6pPr>
          <a:lvl7pPr marL="342900" indent="-57150" algn="l">
            <a:defRPr sz="500"/>
          </a:lvl7pPr>
          <a:lvl8pPr marL="400050" indent="-57150" algn="l">
            <a:defRPr sz="500"/>
          </a:lvl8pPr>
          <a:lvl9pPr marL="457200" indent="-57150" algn="l">
            <a:defRPr sz="5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500">
              <a:solidFill>
                <a:schemeClr val="tx1"/>
              </a:solidFill>
              <a:sym typeface="+mn-ea"/>
            </a:rPr>
            <a:t>2013</a:t>
          </a:r>
          <a:r>
            <a:rPr lang="zh-CN" altLang="en-US" sz="500">
              <a:solidFill>
                <a:schemeClr val="tx1"/>
              </a:solidFill>
              <a:sym typeface="+mn-ea"/>
            </a:rPr>
            <a:t>年，</a:t>
          </a:r>
          <a:r>
            <a:rPr lang="en-US" altLang="zh-CN" sz="500">
              <a:solidFill>
                <a:schemeClr val="tx1"/>
              </a:solidFill>
              <a:sym typeface="+mn-ea"/>
            </a:rPr>
            <a:t>Bruna</a:t>
          </a:r>
          <a:r>
            <a:rPr lang="zh-CN" altLang="en-US" sz="500">
              <a:solidFill>
                <a:schemeClr val="tx1"/>
              </a:solidFill>
              <a:sym typeface="+mn-ea"/>
            </a:rPr>
            <a:t>将卷积引入</a:t>
          </a:r>
          <a:r>
            <a:rPr lang="en-US" altLang="zh-CN" sz="500">
              <a:solidFill>
                <a:schemeClr val="tx1"/>
              </a:solidFill>
              <a:sym typeface="+mn-ea"/>
            </a:rPr>
            <a:t>GNN</a:t>
          </a:r>
          <a:r>
            <a:rPr lang="zh-CN" altLang="en-US" sz="500">
              <a:solidFill>
                <a:schemeClr val="tx1"/>
              </a:solidFill>
              <a:sym typeface="+mn-ea"/>
            </a:rPr>
            <a:t>，为</a:t>
          </a:r>
          <a:r>
            <a:rPr lang="en-US" altLang="zh-CN" sz="500">
              <a:solidFill>
                <a:schemeClr val="tx1"/>
              </a:solidFill>
              <a:sym typeface="+mn-ea"/>
            </a:rPr>
            <a:t>GCN</a:t>
          </a:r>
          <a:r>
            <a:rPr lang="zh-CN" altLang="en-US" sz="700">
              <a:solidFill>
                <a:schemeClr val="tx1"/>
              </a:solidFill>
              <a:sym typeface="+mn-ea"/>
            </a:rPr>
            <a:t>。</a:t>
          </a:r>
          <a:endParaRPr lang="zh-CN" altLang="en-US" sz="700">
            <a:solidFill>
              <a:schemeClr val="tx1"/>
            </a:solidFill>
          </a:endParaRPr>
        </a:p>
      </dsp:txBody>
      <dsp:txXfrm>
        <a:off x="1708583" y="984349"/>
        <a:ext cx="667867" cy="585425"/>
      </dsp:txXfrm>
    </dsp:sp>
    <dsp:sp modelId="{619850C3-35E4-43A9-841E-37DE8E695D93}">
      <dsp:nvSpPr>
        <dsp:cNvPr id="8" name="等腰三角形 7"/>
        <dsp:cNvSpPr/>
      </dsp:nvSpPr>
      <dsp:spPr bwMode="white">
        <a:xfrm>
          <a:off x="2250438" y="708855"/>
          <a:ext cx="126013" cy="126013"/>
        </a:xfrm>
        <a:prstGeom prst="triangle">
          <a:avLst>
            <a:gd name="adj" fmla="val 100000"/>
          </a:avLst>
        </a:prstGeom>
      </dsp:spPr>
      <dsp:style>
        <a:lnRef idx="2">
          <a:schemeClr val="accen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Xfrm>
        <a:off x="2250438" y="708855"/>
        <a:ext cx="126013" cy="126013"/>
      </dsp:txXfrm>
    </dsp:sp>
    <dsp:sp modelId="{B12A881D-D55E-4ECD-AEB2-4F5DF5258573}">
      <dsp:nvSpPr>
        <dsp:cNvPr id="9" name="L 形 8"/>
        <dsp:cNvSpPr/>
      </dsp:nvSpPr>
      <dsp:spPr bwMode="white">
        <a:xfrm rot="5400000">
          <a:off x="2600394" y="561002"/>
          <a:ext cx="444578" cy="739768"/>
        </a:xfrm>
        <a:prstGeom prst="corner">
          <a:avLst>
            <a:gd name="adj1" fmla="val 16120"/>
            <a:gd name="adj2" fmla="val 16110"/>
          </a:avLst>
        </a:prstGeom>
      </dsp:spPr>
      <dsp:style>
        <a:lnRef idx="2">
          <a:schemeClr val="accen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Xfrm rot="5400000">
        <a:off x="2600394" y="561002"/>
        <a:ext cx="444578" cy="739768"/>
      </dsp:txXfrm>
    </dsp:sp>
    <dsp:sp modelId="{D1EE6131-7DC5-43B3-95B0-5EA645B87141}">
      <dsp:nvSpPr>
        <dsp:cNvPr id="10" name="矩形 9"/>
        <dsp:cNvSpPr/>
      </dsp:nvSpPr>
      <dsp:spPr bwMode="white">
        <a:xfrm>
          <a:off x="2526183" y="782033"/>
          <a:ext cx="667867" cy="585425"/>
        </a:xfrm>
        <a:prstGeom prst="rect">
          <a:avLst/>
        </a:prstGeom>
      </dsp:spPr>
      <dsp:style>
        <a:lnRef idx="0">
          <a:schemeClr val="dk1">
            <a:alpha val="0"/>
          </a:schemeClr>
        </a:lnRef>
        <a:fillRef idx="0">
          <a:schemeClr val="lt1">
            <a:alpha val="0"/>
          </a:schemeClr>
        </a:fillRef>
        <a:effectRef idx="0">
          <a:scrgbClr r="0" g="0" b="0"/>
        </a:effectRef>
        <a:fontRef idx="minor"/>
      </dsp:style>
      <dsp:txBody>
        <a:bodyPr vert="horz" wrap="square" lIns="26670" tIns="26670" rIns="26670" bIns="26670" anchor="t"/>
        <a:lstStyle>
          <a:lvl1pPr algn="l">
            <a:defRPr sz="700"/>
          </a:lvl1pPr>
          <a:lvl2pPr marL="57150" indent="-57150" algn="l">
            <a:defRPr sz="500"/>
          </a:lvl2pPr>
          <a:lvl3pPr marL="114300" indent="-57150" algn="l">
            <a:defRPr sz="500"/>
          </a:lvl3pPr>
          <a:lvl4pPr marL="171450" indent="-57150" algn="l">
            <a:defRPr sz="500"/>
          </a:lvl4pPr>
          <a:lvl5pPr marL="228600" indent="-57150" algn="l">
            <a:defRPr sz="500"/>
          </a:lvl5pPr>
          <a:lvl6pPr marL="285750" indent="-57150" algn="l">
            <a:defRPr sz="500"/>
          </a:lvl6pPr>
          <a:lvl7pPr marL="342900" indent="-57150" algn="l">
            <a:defRPr sz="500"/>
          </a:lvl7pPr>
          <a:lvl8pPr marL="400050" indent="-57150" algn="l">
            <a:defRPr sz="500"/>
          </a:lvl8pPr>
          <a:lvl9pPr marL="457200" indent="-57150" algn="l">
            <a:defRPr sz="5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>
              <a:solidFill>
                <a:schemeClr val="tx1"/>
              </a:solidFill>
            </a:rPr>
            <a:t>2016</a:t>
          </a:r>
          <a:r>
            <a:rPr lang="zh-CN" altLang="en-US">
              <a:solidFill>
                <a:schemeClr val="tx1"/>
              </a:solidFill>
            </a:rPr>
            <a:t>年，</a:t>
          </a:r>
          <a:r>
            <a:rPr lang="en-US" altLang="zh-CN">
              <a:solidFill>
                <a:schemeClr val="tx1"/>
              </a:solidFill>
            </a:rPr>
            <a:t>Kipf</a:t>
          </a:r>
          <a:r>
            <a:rPr lang="zh-CN" altLang="en-US">
              <a:solidFill>
                <a:schemeClr val="tx1"/>
              </a:solidFill>
            </a:rPr>
            <a:t>，将</a:t>
          </a:r>
          <a:r>
            <a:rPr lang="en-US" altLang="zh-CN">
              <a:solidFill>
                <a:schemeClr val="tx1"/>
              </a:solidFill>
            </a:rPr>
            <a:t>GCN</a:t>
          </a:r>
          <a:r>
            <a:rPr lang="zh-CN" altLang="en-US">
              <a:solidFill>
                <a:schemeClr val="tx1"/>
              </a:solidFill>
            </a:rPr>
            <a:t>简化，提高计算效率</a:t>
          </a:r>
          <a:endParaRPr lang="zh-CN" altLang="en-US">
            <a:solidFill>
              <a:schemeClr val="tx1"/>
            </a:solidFill>
          </a:endParaRPr>
        </a:p>
      </dsp:txBody>
      <dsp:txXfrm>
        <a:off x="2526183" y="782033"/>
        <a:ext cx="667867" cy="58542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组合 1"/>
      <dsp:cNvGrpSpPr/>
    </dsp:nvGrpSpPr>
    <dsp:grpSpPr>
      <a:xfrm>
        <a:off x="0" y="0"/>
        <a:ext cx="4942205" cy="1122045"/>
        <a:chOff x="0" y="0"/>
        <a:chExt cx="4942205" cy="1122045"/>
      </a:xfrm>
    </dsp:grpSpPr>
    <dsp:sp modelId="{D76AE918-ABC8-47B8-8DD8-96F195BFB5B5}">
      <dsp:nvSpPr>
        <dsp:cNvPr id="13" name="同侧圆角矩形 12"/>
        <dsp:cNvSpPr/>
      </dsp:nvSpPr>
      <dsp:spPr bwMode="white">
        <a:xfrm rot="5400000">
          <a:off x="3252550" y="-1446319"/>
          <a:ext cx="216298" cy="3163011"/>
        </a:xfrm>
        <a:prstGeom prst="round2SameRect">
          <a:avLst/>
        </a:prstGeom>
      </dsp:spPr>
      <dsp:style>
        <a:lnRef idx="2">
          <a:schemeClr val="accent1">
            <a:alpha val="90000"/>
            <a:tint val="40000"/>
          </a:schemeClr>
        </a:lnRef>
        <a:fillRef idx="1">
          <a:schemeClr val="accent1">
            <a:alpha val="90000"/>
            <a:tint val="40000"/>
          </a:schemeClr>
        </a:fillRef>
        <a:effectRef idx="0">
          <a:scrgbClr r="0" g="0" b="0"/>
        </a:effectRef>
        <a:fontRef idx="minor"/>
      </dsp:style>
      <dsp:txBody>
        <a:bodyPr rot="-5400000" vert="horz" wrap="square" lIns="38100" tIns="19050" rIns="38100" bIns="19050" anchor="ctr"/>
        <a:lstStyle>
          <a:lvl1pPr algn="l">
            <a:defRPr sz="1000"/>
          </a:lvl1pPr>
          <a:lvl2pPr marL="57150" indent="-57150" algn="l">
            <a:defRPr sz="1000"/>
          </a:lvl2pPr>
          <a:lvl3pPr marL="114300" indent="-57150" algn="l">
            <a:defRPr sz="1000"/>
          </a:lvl3pPr>
          <a:lvl4pPr marL="171450" indent="-57150" algn="l">
            <a:defRPr sz="1000"/>
          </a:lvl4pPr>
          <a:lvl5pPr marL="228600" indent="-57150" algn="l">
            <a:defRPr sz="1000"/>
          </a:lvl5pPr>
          <a:lvl6pPr marL="285750" indent="-57150" algn="l">
            <a:defRPr sz="1000"/>
          </a:lvl6pPr>
          <a:lvl7pPr marL="342900" indent="-57150" algn="l">
            <a:defRPr sz="1000"/>
          </a:lvl7pPr>
          <a:lvl8pPr marL="400050" indent="-57150" algn="l">
            <a:defRPr sz="1000"/>
          </a:lvl8pPr>
          <a:lvl9pPr marL="457200" indent="-57150" algn="l">
            <a:defRPr sz="1000"/>
          </a:lvl9pPr>
        </a:lstStyle>
        <a:p>
          <a:pPr lvl="1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>
              <a:solidFill>
                <a:schemeClr val="dk1"/>
              </a:solidFill>
              <a:sym typeface="+mn-ea"/>
            </a:rPr>
            <a:t>双向LSTM编码</a:t>
          </a:r>
          <a:endParaRPr lang="zh-CN" altLang="en-US">
            <a:solidFill>
              <a:schemeClr val="dk1"/>
            </a:solidFill>
          </a:endParaRPr>
        </a:p>
      </dsp:txBody>
      <dsp:txXfrm rot="5400000">
        <a:off x="3252550" y="-1446319"/>
        <a:ext cx="216298" cy="3163011"/>
      </dsp:txXfrm>
    </dsp:sp>
    <dsp:sp modelId="{BD6C8DA9-0F3A-464E-ACD2-6660B6C6E5C4}">
      <dsp:nvSpPr>
        <dsp:cNvPr id="3" name="圆角矩形 2"/>
        <dsp:cNvSpPr/>
      </dsp:nvSpPr>
      <dsp:spPr bwMode="white">
        <a:xfrm>
          <a:off x="0" y="0"/>
          <a:ext cx="1779194" cy="270372"/>
        </a:xfrm>
        <a:prstGeom prst="roundRect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vert="horz" wrap="square" lIns="45719" tIns="22859" rIns="45719" bIns="22859" anchor="ctr"/>
        <a:lstStyle>
          <a:lvl1pPr algn="ctr">
            <a:defRPr sz="1200"/>
          </a:lvl1pPr>
          <a:lvl2pPr marL="57150" indent="-57150" algn="ctr">
            <a:defRPr sz="900"/>
          </a:lvl2pPr>
          <a:lvl3pPr marL="114300" indent="-57150" algn="ctr">
            <a:defRPr sz="900"/>
          </a:lvl3pPr>
          <a:lvl4pPr marL="171450" indent="-57150" algn="ctr">
            <a:defRPr sz="900"/>
          </a:lvl4pPr>
          <a:lvl5pPr marL="228600" indent="-57150" algn="ctr">
            <a:defRPr sz="900"/>
          </a:lvl5pPr>
          <a:lvl6pPr marL="285750" indent="-57150" algn="ctr">
            <a:defRPr sz="900"/>
          </a:lvl6pPr>
          <a:lvl7pPr marL="342900" indent="-57150" algn="ctr">
            <a:defRPr sz="900"/>
          </a:lvl7pPr>
          <a:lvl8pPr marL="400050" indent="-57150" algn="ctr">
            <a:defRPr sz="900"/>
          </a:lvl8pPr>
          <a:lvl9pPr marL="457200" indent="-57150" algn="ctr">
            <a:defRPr sz="9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>
              <a:sym typeface="+mn-ea"/>
            </a:rPr>
            <a:t>字符表示（</a:t>
          </a:r>
          <a:r>
            <a:rPr lang="en-US" altLang="zh-CN">
              <a:sym typeface="+mn-ea"/>
            </a:rPr>
            <a:t>Encoder</a:t>
          </a:r>
          <a:r>
            <a:rPr lang="zh-CN" altLang="en-US">
              <a:sym typeface="+mn-ea"/>
            </a:rPr>
            <a:t>）</a:t>
          </a:r>
          <a:endParaRPr lang="zh-CN" altLang="en-US"/>
        </a:p>
      </dsp:txBody>
      <dsp:txXfrm>
        <a:off x="0" y="0"/>
        <a:ext cx="1779194" cy="270372"/>
      </dsp:txXfrm>
    </dsp:sp>
    <dsp:sp modelId="{B1799245-8A88-4DFD-8913-C5C978690807}">
      <dsp:nvSpPr>
        <dsp:cNvPr id="6" name="同侧圆角矩形 5"/>
        <dsp:cNvSpPr/>
      </dsp:nvSpPr>
      <dsp:spPr bwMode="white">
        <a:xfrm rot="5400000">
          <a:off x="3252550" y="-1162429"/>
          <a:ext cx="216298" cy="3163011"/>
        </a:xfrm>
        <a:prstGeom prst="round2SameRect">
          <a:avLst/>
        </a:prstGeom>
      </dsp:spPr>
      <dsp:style>
        <a:lnRef idx="2">
          <a:schemeClr val="accent1">
            <a:alpha val="90000"/>
            <a:tint val="40000"/>
          </a:schemeClr>
        </a:lnRef>
        <a:fillRef idx="1">
          <a:schemeClr val="accent1">
            <a:alpha val="90000"/>
            <a:tint val="40000"/>
          </a:schemeClr>
        </a:fillRef>
        <a:effectRef idx="0">
          <a:scrgbClr r="0" g="0" b="0"/>
        </a:effectRef>
        <a:fontRef idx="minor"/>
      </dsp:style>
      <dsp:txBody>
        <a:bodyPr rot="-5400000" vert="horz" wrap="square" lIns="38100" tIns="19050" rIns="38100" bIns="19050" anchor="ctr"/>
        <a:lstStyle>
          <a:lvl1pPr algn="l">
            <a:defRPr sz="1000"/>
          </a:lvl1pPr>
          <a:lvl2pPr marL="57150" indent="-57150" algn="l">
            <a:defRPr sz="1000"/>
          </a:lvl2pPr>
          <a:lvl3pPr marL="114300" indent="-57150" algn="l">
            <a:defRPr sz="1000"/>
          </a:lvl3pPr>
          <a:lvl4pPr marL="171450" indent="-57150" algn="l">
            <a:defRPr sz="1000"/>
          </a:lvl4pPr>
          <a:lvl5pPr marL="228600" indent="-57150" algn="l">
            <a:defRPr sz="1000"/>
          </a:lvl5pPr>
          <a:lvl6pPr marL="285750" indent="-57150" algn="l">
            <a:defRPr sz="1000"/>
          </a:lvl6pPr>
          <a:lvl7pPr marL="342900" indent="-57150" algn="l">
            <a:defRPr sz="1000"/>
          </a:lvl7pPr>
          <a:lvl8pPr marL="400050" indent="-57150" algn="l">
            <a:defRPr sz="1000"/>
          </a:lvl8pPr>
          <a:lvl9pPr marL="457200" indent="-57150" algn="l">
            <a:defRPr sz="1000"/>
          </a:lvl9pPr>
        </a:lstStyle>
        <a:p>
          <a:pPr lvl="1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>
              <a:solidFill>
                <a:schemeClr val="dk1"/>
              </a:solidFill>
              <a:sym typeface="+mn-ea"/>
            </a:rPr>
            <a:t>Lookup Table</a:t>
          </a:r>
          <a:endParaRPr lang="zh-CN" altLang="en-US">
            <a:solidFill>
              <a:schemeClr val="dk1"/>
            </a:solidFill>
          </a:endParaRPr>
        </a:p>
      </dsp:txBody>
      <dsp:txXfrm rot="5400000">
        <a:off x="3252550" y="-1162429"/>
        <a:ext cx="216298" cy="3163011"/>
      </dsp:txXfrm>
    </dsp:sp>
    <dsp:sp modelId="{F8FCFA27-1E37-47F3-819F-CCC620DE8027}">
      <dsp:nvSpPr>
        <dsp:cNvPr id="5" name="圆角矩形 4"/>
        <dsp:cNvSpPr/>
      </dsp:nvSpPr>
      <dsp:spPr bwMode="white">
        <a:xfrm>
          <a:off x="0" y="283891"/>
          <a:ext cx="1779194" cy="270372"/>
        </a:xfrm>
        <a:prstGeom prst="roundRect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vert="horz" wrap="square" lIns="45719" tIns="22859" rIns="45719" bIns="22859" anchor="ctr"/>
        <a:lstStyle>
          <a:lvl1pPr algn="ctr">
            <a:defRPr sz="1200"/>
          </a:lvl1pPr>
          <a:lvl2pPr marL="57150" indent="-57150" algn="ctr">
            <a:defRPr sz="900"/>
          </a:lvl2pPr>
          <a:lvl3pPr marL="114300" indent="-57150" algn="ctr">
            <a:defRPr sz="900"/>
          </a:lvl3pPr>
          <a:lvl4pPr marL="171450" indent="-57150" algn="ctr">
            <a:defRPr sz="900"/>
          </a:lvl4pPr>
          <a:lvl5pPr marL="228600" indent="-57150" algn="ctr">
            <a:defRPr sz="900"/>
          </a:lvl5pPr>
          <a:lvl6pPr marL="285750" indent="-57150" algn="ctr">
            <a:defRPr sz="900"/>
          </a:lvl6pPr>
          <a:lvl7pPr marL="342900" indent="-57150" algn="ctr">
            <a:defRPr sz="900"/>
          </a:lvl7pPr>
          <a:lvl8pPr marL="400050" indent="-57150" algn="ctr">
            <a:defRPr sz="900"/>
          </a:lvl8pPr>
          <a:lvl9pPr marL="457200" indent="-57150" algn="ctr">
            <a:defRPr sz="9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>
              <a:sym typeface="+mn-ea"/>
            </a:rPr>
            <a:t>词表示</a:t>
          </a:r>
          <a:endParaRPr lang="zh-CN" altLang="en-US"/>
        </a:p>
      </dsp:txBody>
      <dsp:txXfrm>
        <a:off x="0" y="283891"/>
        <a:ext cx="1779194" cy="270372"/>
      </dsp:txXfrm>
    </dsp:sp>
    <dsp:sp modelId="{F00652BC-5530-4BD7-A5E2-D7101737A3B5}">
      <dsp:nvSpPr>
        <dsp:cNvPr id="8" name="同侧圆角矩形 7"/>
        <dsp:cNvSpPr/>
      </dsp:nvSpPr>
      <dsp:spPr bwMode="white">
        <a:xfrm rot="5400000">
          <a:off x="3252550" y="-878538"/>
          <a:ext cx="216298" cy="3163011"/>
        </a:xfrm>
        <a:prstGeom prst="round2SameRect">
          <a:avLst/>
        </a:prstGeom>
        <a:solidFill>
          <a:srgbClr val="D2DCED"/>
        </a:solidFill>
      </dsp:spPr>
      <dsp:style>
        <a:lnRef idx="2">
          <a:schemeClr val="accent1">
            <a:alpha val="90000"/>
            <a:tint val="40000"/>
          </a:schemeClr>
        </a:lnRef>
        <a:fillRef idx="1">
          <a:schemeClr val="accent1">
            <a:alpha val="90000"/>
            <a:tint val="40000"/>
          </a:schemeClr>
        </a:fillRef>
        <a:effectRef idx="0">
          <a:scrgbClr r="0" g="0" b="0"/>
        </a:effectRef>
        <a:fontRef idx="minor"/>
      </dsp:style>
      <dsp:txBody>
        <a:bodyPr rot="-5400000" vert="horz" wrap="square" lIns="38100" tIns="19050" rIns="38100" bIns="19050" anchor="ctr"/>
        <a:lstStyle>
          <a:lvl1pPr algn="l">
            <a:defRPr sz="1000"/>
          </a:lvl1pPr>
          <a:lvl2pPr marL="57150" indent="-57150" algn="l">
            <a:defRPr sz="1000"/>
          </a:lvl2pPr>
          <a:lvl3pPr marL="114300" indent="-57150" algn="l">
            <a:defRPr sz="1000"/>
          </a:lvl3pPr>
          <a:lvl4pPr marL="171450" indent="-57150" algn="l">
            <a:defRPr sz="1000"/>
          </a:lvl4pPr>
          <a:lvl5pPr marL="228600" indent="-57150" algn="l">
            <a:defRPr sz="1000"/>
          </a:lvl5pPr>
          <a:lvl6pPr marL="285750" indent="-57150" algn="l">
            <a:defRPr sz="1000"/>
          </a:lvl6pPr>
          <a:lvl7pPr marL="342900" indent="-57150" algn="l">
            <a:defRPr sz="1000"/>
          </a:lvl7pPr>
          <a:lvl8pPr marL="400050" indent="-57150" algn="l">
            <a:defRPr sz="1000"/>
          </a:lvl8pPr>
          <a:lvl9pPr marL="457200" indent="-57150" algn="l">
            <a:defRPr sz="1000"/>
          </a:lvl9pPr>
        </a:lstStyle>
        <a:p>
          <a:pPr lvl="1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>
              <a:solidFill>
                <a:schemeClr val="dk1"/>
              </a:solidFill>
              <a:sym typeface="+mn-ea"/>
            </a:rPr>
            <a:t>整句话中，字符和词的平均值（初始值）</a:t>
          </a:r>
          <a:endParaRPr lang="zh-CN" altLang="en-US">
            <a:solidFill>
              <a:schemeClr val="dk1"/>
            </a:solidFill>
          </a:endParaRPr>
        </a:p>
      </dsp:txBody>
      <dsp:txXfrm rot="5400000">
        <a:off x="3252550" y="-878538"/>
        <a:ext cx="216298" cy="3163011"/>
      </dsp:txXfrm>
    </dsp:sp>
    <dsp:sp modelId="{F3A1F871-519C-4E76-89EE-B8DB3D0BD125}">
      <dsp:nvSpPr>
        <dsp:cNvPr id="7" name="圆角矩形 6"/>
        <dsp:cNvSpPr/>
      </dsp:nvSpPr>
      <dsp:spPr bwMode="white">
        <a:xfrm>
          <a:off x="0" y="567782"/>
          <a:ext cx="1779194" cy="270372"/>
        </a:xfrm>
        <a:prstGeom prst="roundRect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vert="horz" wrap="square" lIns="45719" tIns="22859" rIns="45719" bIns="22859" anchor="ctr"/>
        <a:lstStyle>
          <a:lvl1pPr algn="ctr">
            <a:defRPr sz="1200"/>
          </a:lvl1pPr>
          <a:lvl2pPr marL="57150" indent="-57150" algn="ctr">
            <a:defRPr sz="900"/>
          </a:lvl2pPr>
          <a:lvl3pPr marL="114300" indent="-57150" algn="ctr">
            <a:defRPr sz="900"/>
          </a:lvl3pPr>
          <a:lvl4pPr marL="171450" indent="-57150" algn="ctr">
            <a:defRPr sz="900"/>
          </a:lvl4pPr>
          <a:lvl5pPr marL="228600" indent="-57150" algn="ctr">
            <a:defRPr sz="900"/>
          </a:lvl5pPr>
          <a:lvl6pPr marL="285750" indent="-57150" algn="ctr">
            <a:defRPr sz="900"/>
          </a:lvl6pPr>
          <a:lvl7pPr marL="342900" indent="-57150" algn="ctr">
            <a:defRPr sz="900"/>
          </a:lvl7pPr>
          <a:lvl8pPr marL="400050" indent="-57150" algn="ctr">
            <a:defRPr sz="900"/>
          </a:lvl8pPr>
          <a:lvl9pPr marL="457200" indent="-57150" algn="ctr">
            <a:defRPr sz="9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>
              <a:sym typeface="+mn-ea"/>
            </a:rPr>
            <a:t>全局节点表示</a:t>
          </a:r>
          <a:endParaRPr lang="zh-CN" altLang="en-US"/>
        </a:p>
      </dsp:txBody>
      <dsp:txXfrm>
        <a:off x="0" y="567782"/>
        <a:ext cx="1779194" cy="270372"/>
      </dsp:txXfrm>
    </dsp:sp>
    <dsp:sp modelId="{77C587F8-CC5E-408C-A653-B8B6ACF96E3F}">
      <dsp:nvSpPr>
        <dsp:cNvPr id="9" name="圆角矩形 8"/>
        <dsp:cNvSpPr/>
      </dsp:nvSpPr>
      <dsp:spPr bwMode="white">
        <a:xfrm>
          <a:off x="0" y="851673"/>
          <a:ext cx="1779194" cy="270372"/>
        </a:xfrm>
        <a:prstGeom prst="roundRect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vert="horz" wrap="square" lIns="45719" tIns="22859" rIns="45719" bIns="22859" anchor="ctr"/>
        <a:lstStyle>
          <a:lvl1pPr algn="ctr">
            <a:defRPr sz="1200"/>
          </a:lvl1pPr>
          <a:lvl2pPr marL="57150" indent="-57150" algn="ctr">
            <a:defRPr sz="900"/>
          </a:lvl2pPr>
          <a:lvl3pPr marL="114300" indent="-57150" algn="ctr">
            <a:defRPr sz="900"/>
          </a:lvl3pPr>
          <a:lvl4pPr marL="171450" indent="-57150" algn="ctr">
            <a:defRPr sz="900"/>
          </a:lvl4pPr>
          <a:lvl5pPr marL="228600" indent="-57150" algn="ctr">
            <a:defRPr sz="900"/>
          </a:lvl5pPr>
          <a:lvl6pPr marL="285750" indent="-57150" algn="ctr">
            <a:defRPr sz="900"/>
          </a:lvl6pPr>
          <a:lvl7pPr marL="342900" indent="-57150" algn="ctr">
            <a:defRPr sz="900"/>
          </a:lvl7pPr>
          <a:lvl8pPr marL="400050" indent="-57150" algn="ctr">
            <a:defRPr sz="900"/>
          </a:lvl8pPr>
          <a:lvl9pPr marL="457200" indent="-57150" algn="ctr">
            <a:defRPr sz="9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/>
            <a:t>序列标注（</a:t>
          </a:r>
          <a:r>
            <a:rPr lang="en-US" altLang="zh-CN"/>
            <a:t>Decoder</a:t>
          </a:r>
          <a:r>
            <a:rPr lang="zh-CN" altLang="en-US"/>
            <a:t>）</a:t>
          </a:r>
          <a:endParaRPr lang="zh-CN" altLang="en-US"/>
        </a:p>
      </dsp:txBody>
      <dsp:txXfrm>
        <a:off x="0" y="851673"/>
        <a:ext cx="1779194" cy="27037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组合 1"/>
      <dsp:cNvGrpSpPr/>
    </dsp:nvGrpSpPr>
    <dsp:grpSpPr>
      <a:xfrm>
        <a:off x="0" y="0"/>
        <a:ext cx="3455670" cy="2217420"/>
        <a:chOff x="0" y="0"/>
        <a:chExt cx="3455670" cy="2217420"/>
      </a:xfrm>
    </dsp:grpSpPr>
    <dsp:sp modelId="{8A0A2265-FBC1-4B12-98E0-7D91387047CB}">
      <dsp:nvSpPr>
        <dsp:cNvPr id="3" name="流程图: 手动操作 2"/>
        <dsp:cNvSpPr/>
      </dsp:nvSpPr>
      <dsp:spPr bwMode="white">
        <a:xfrm rot="-5400000">
          <a:off x="-560191" y="560191"/>
          <a:ext cx="2217420" cy="1097038"/>
        </a:xfrm>
        <a:prstGeom prst="flowChartManualOperation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rot="5400000" vert="horz" wrap="square" lIns="57150" tIns="0" rIns="114300" bIns="0" anchor="t"/>
        <a:lstStyle>
          <a:lvl1pPr algn="l">
            <a:defRPr sz="6500"/>
          </a:lvl1pPr>
          <a:lvl2pPr marL="285750" indent="-285750" algn="l">
            <a:defRPr sz="5000"/>
          </a:lvl2pPr>
          <a:lvl3pPr marL="571500" indent="-285750" algn="l">
            <a:defRPr sz="5000"/>
          </a:lvl3pPr>
          <a:lvl4pPr marL="857250" indent="-285750" algn="l">
            <a:defRPr sz="5000"/>
          </a:lvl4pPr>
          <a:lvl5pPr marL="1143000" indent="-285750" algn="l">
            <a:defRPr sz="5000"/>
          </a:lvl5pPr>
          <a:lvl6pPr marL="1428750" indent="-285750" algn="l">
            <a:defRPr sz="5000"/>
          </a:lvl6pPr>
          <a:lvl7pPr marL="1714500" indent="-285750" algn="l">
            <a:defRPr sz="5000"/>
          </a:lvl7pPr>
          <a:lvl8pPr marL="2000250" indent="-285750" algn="l">
            <a:defRPr sz="5000"/>
          </a:lvl8pPr>
          <a:lvl9pPr marL="2286000" indent="-285750" algn="l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zh-CN" altLang="en-US" sz="900"/>
        </a:p>
        <a:p>
          <a:pPr marL="57150" lvl="1" indent="-5715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zh-CN" altLang="en-US" sz="900"/>
        </a:p>
        <a:p>
          <a:pPr marL="57150" lvl="1" indent="-5715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zh-CN" altLang="en-US" sz="900"/>
        </a:p>
      </dsp:txBody>
      <dsp:txXfrm rot="-5400000">
        <a:off x="-560191" y="560191"/>
        <a:ext cx="2217420" cy="1097038"/>
      </dsp:txXfrm>
    </dsp:sp>
    <dsp:sp modelId="{5CD5B18C-5B5C-41F1-969F-468111D317DF}">
      <dsp:nvSpPr>
        <dsp:cNvPr id="4" name="流程图: 手动操作 3"/>
        <dsp:cNvSpPr/>
      </dsp:nvSpPr>
      <dsp:spPr bwMode="white">
        <a:xfrm rot="-5400000">
          <a:off x="619125" y="560191"/>
          <a:ext cx="2217420" cy="1097038"/>
        </a:xfrm>
        <a:prstGeom prst="flowChartManualOperation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rot="5400000" vert="horz" wrap="square" lIns="63500" tIns="0" rIns="127000" bIns="0" anchor="t"/>
        <a:lstStyle>
          <a:lvl1pPr algn="l">
            <a:defRPr sz="6500"/>
          </a:lvl1pPr>
          <a:lvl2pPr marL="285750" indent="-285750" algn="l">
            <a:defRPr sz="5000"/>
          </a:lvl2pPr>
          <a:lvl3pPr marL="571500" indent="-285750" algn="l">
            <a:defRPr sz="5000"/>
          </a:lvl3pPr>
          <a:lvl4pPr marL="857250" indent="-285750" algn="l">
            <a:defRPr sz="5000"/>
          </a:lvl4pPr>
          <a:lvl5pPr marL="1143000" indent="-285750" algn="l">
            <a:defRPr sz="5000"/>
          </a:lvl5pPr>
          <a:lvl6pPr marL="1428750" indent="-285750" algn="l">
            <a:defRPr sz="5000"/>
          </a:lvl6pPr>
          <a:lvl7pPr marL="1714500" indent="-285750" algn="l">
            <a:defRPr sz="5000"/>
          </a:lvl7pPr>
          <a:lvl8pPr marL="2000250" indent="-285750" algn="l">
            <a:defRPr sz="5000"/>
          </a:lvl8pPr>
          <a:lvl9pPr marL="2286000" indent="-285750" algn="l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en-US" altLang="zh-CN" sz="100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imes New Roman" panose="02020503050405090304" pitchFamily="18" charset="0"/>
              <a:ea typeface="宋体" pitchFamily="2" charset="-122"/>
              <a:cs typeface="Times New Roman" panose="02020503050405090304" pitchFamily="18" charset="0"/>
              <a:sym typeface="+mn-ea"/>
            </a:rPr>
            <a:t>construction</a:t>
          </a:r>
          <a:endParaRPr lang="en-US" altLang="zh-CN" sz="1000">
            <a:sym typeface="+mn-ea"/>
          </a:endParaRPr>
        </a:p>
        <a:p>
          <a:pPr marL="57150" lvl="1" indent="-5715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800">
              <a:sym typeface="+mn-ea"/>
            </a:rPr>
            <a:t>node</a:t>
          </a:r>
          <a:endParaRPr lang="en-US" altLang="zh-CN" sz="1000">
            <a:sym typeface="+mn-ea"/>
          </a:endParaRPr>
        </a:p>
        <a:p>
          <a:pPr marL="57150" lvl="1" indent="-5715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altLang="zh-CN" sz="1000">
            <a:sym typeface="+mn-ea"/>
          </a:endParaRPr>
        </a:p>
        <a:p>
          <a:pPr marL="57150" lvl="1" indent="-5715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800">
              <a:sym typeface="+mn-ea"/>
            </a:rPr>
            <a:t>edge</a:t>
          </a:r>
          <a:endParaRPr lang="en-US" altLang="zh-CN" sz="1000" u="sng"/>
        </a:p>
        <a:p>
          <a:pPr marL="57150" lvl="1" indent="-5715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altLang="zh-CN" sz="1000" u="sng"/>
        </a:p>
        <a:p>
          <a:pPr marL="57150" lvl="1" indent="-5715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800">
              <a:sym typeface="+mn-ea"/>
            </a:rPr>
            <a:t>global node</a:t>
          </a:r>
          <a:endParaRPr lang="zh-CN" altLang="en-US" sz="800"/>
        </a:p>
      </dsp:txBody>
      <dsp:txXfrm rot="-5400000">
        <a:off x="619125" y="560191"/>
        <a:ext cx="2217420" cy="1097038"/>
      </dsp:txXfrm>
    </dsp:sp>
    <dsp:sp modelId="{52D58EB8-4BA0-4252-B53D-2EF30D5347E3}">
      <dsp:nvSpPr>
        <dsp:cNvPr id="5" name="流程图: 手动操作 4"/>
        <dsp:cNvSpPr/>
      </dsp:nvSpPr>
      <dsp:spPr bwMode="white">
        <a:xfrm rot="-5400000">
          <a:off x="1798441" y="560191"/>
          <a:ext cx="2217420" cy="1097038"/>
        </a:xfrm>
        <a:prstGeom prst="flowChartManualOperation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rot="5400000" vert="horz" wrap="square" lIns="63500" tIns="0" rIns="127000" bIns="0" anchor="t"/>
        <a:lstStyle>
          <a:lvl1pPr algn="l">
            <a:defRPr sz="6500"/>
          </a:lvl1pPr>
          <a:lvl2pPr marL="285750" indent="-285750" algn="l">
            <a:defRPr sz="5000"/>
          </a:lvl2pPr>
          <a:lvl3pPr marL="571500" indent="-285750" algn="l">
            <a:defRPr sz="5000"/>
          </a:lvl3pPr>
          <a:lvl4pPr marL="857250" indent="-285750" algn="l">
            <a:defRPr sz="5000"/>
          </a:lvl4pPr>
          <a:lvl5pPr marL="1143000" indent="-285750" algn="l">
            <a:defRPr sz="5000"/>
          </a:lvl5pPr>
          <a:lvl6pPr marL="1428750" indent="-285750" algn="l">
            <a:defRPr sz="5000"/>
          </a:lvl6pPr>
          <a:lvl7pPr marL="1714500" indent="-285750" algn="l">
            <a:defRPr sz="5000"/>
          </a:lvl7pPr>
          <a:lvl8pPr marL="2000250" indent="-285750" algn="l">
            <a:defRPr sz="5000"/>
          </a:lvl8pPr>
          <a:lvl9pPr marL="2286000" indent="-285750" algn="l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zh-CN" altLang="en-US" sz="1000"/>
            <a:t>作用</a:t>
          </a:r>
          <a:endParaRPr lang="zh-CN" altLang="en-US" sz="2700"/>
        </a:p>
        <a:p>
          <a:pPr marL="57150" lvl="1" indent="-5715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zh-CN" altLang="en-US" sz="2100"/>
        </a:p>
        <a:p>
          <a:pPr marL="57150" lvl="1" indent="-5715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600">
              <a:sym typeface="+mn-ea"/>
            </a:rPr>
            <a:t>global node</a:t>
          </a:r>
          <a:r>
            <a:rPr lang="zh-CN" altLang="en-US" sz="600">
              <a:sym typeface="+mn-ea"/>
            </a:rPr>
            <a:t>：to connect each character node and word edge.</a:t>
          </a:r>
          <a:endParaRPr lang="zh-CN" altLang="en-US" sz="600">
            <a:sym typeface="+mn-ea"/>
          </a:endParaRPr>
        </a:p>
        <a:p>
          <a:pPr marL="57150" lvl="1" indent="-5715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600">
              <a:sym typeface="+mn-ea"/>
            </a:rPr>
            <a:t>加入词典信息来解决词边界问题</a:t>
          </a:r>
          <a:endParaRPr lang="zh-CN" altLang="en-US" sz="600"/>
        </a:p>
      </dsp:txBody>
      <dsp:txXfrm rot="-5400000">
        <a:off x="1798441" y="560191"/>
        <a:ext cx="2217420" cy="1097038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组合 1"/>
      <dsp:cNvGrpSpPr/>
    </dsp:nvGrpSpPr>
    <dsp:grpSpPr>
      <a:xfrm>
        <a:off x="0" y="0"/>
        <a:ext cx="3834765" cy="3409315"/>
        <a:chOff x="0" y="0"/>
        <a:chExt cx="3834765" cy="3409315"/>
      </a:xfrm>
    </dsp:grpSpPr>
    <dsp:sp modelId="{64B430B3-FF1B-406C-9FF2-27BA23788747}">
      <dsp:nvSpPr>
        <dsp:cNvPr id="4" name="任意多边形 3"/>
        <dsp:cNvSpPr/>
      </dsp:nvSpPr>
      <dsp:spPr bwMode="white">
        <a:xfrm>
          <a:off x="966456" y="894945"/>
          <a:ext cx="424937" cy="809712"/>
        </a:xfrm>
        <a:custGeom>
          <a:avLst/>
          <a:gdLst/>
          <a:ahLst/>
          <a:cxnLst/>
          <a:pathLst>
            <a:path w="669" h="1275">
              <a:moveTo>
                <a:pt x="0" y="1275"/>
              </a:moveTo>
              <a:lnTo>
                <a:pt x="335" y="1275"/>
              </a:lnTo>
              <a:lnTo>
                <a:pt x="335" y="0"/>
              </a:lnTo>
              <a:lnTo>
                <a:pt x="669" y="0"/>
              </a:lnTo>
            </a:path>
          </a:pathLst>
        </a:custGeom>
      </dsp:spPr>
      <dsp:style>
        <a:lnRef idx="2">
          <a:schemeClr val="accent5">
            <a:shade val="60000"/>
          </a:schemeClr>
        </a:lnRef>
        <a:fillRef idx="0">
          <a:schemeClr val="accent5"/>
        </a:fillRef>
        <a:effectRef idx="0">
          <a:scrgbClr r="0" g="0" b="0"/>
        </a:effectRef>
        <a:fontRef idx="minor"/>
      </dsp:style>
      <dsp:txBody>
        <a:bodyPr anchor="ctr"/>
        <a:lstStyle>
          <a:lvl1pPr algn="ctr">
            <a:defRPr sz="5000"/>
          </a:lvl1pPr>
          <a:lvl2pPr marL="285750" indent="-285750" algn="ctr">
            <a:defRPr sz="3900"/>
          </a:lvl2pPr>
          <a:lvl3pPr marL="571500" indent="-285750" algn="ctr">
            <a:defRPr sz="3900"/>
          </a:lvl3pPr>
          <a:lvl4pPr marL="857250" indent="-285750" algn="ctr">
            <a:defRPr sz="3900"/>
          </a:lvl4pPr>
          <a:lvl5pPr marL="1143000" indent="-285750" algn="ctr">
            <a:defRPr sz="3900"/>
          </a:lvl5pPr>
          <a:lvl6pPr marL="1428750" indent="-285750" algn="ctr">
            <a:defRPr sz="3900"/>
          </a:lvl6pPr>
          <a:lvl7pPr marL="1714500" indent="-285750" algn="ctr">
            <a:defRPr sz="3900"/>
          </a:lvl7pPr>
          <a:lvl8pPr marL="2000250" indent="-285750" algn="ctr">
            <a:defRPr sz="3900"/>
          </a:lvl8pPr>
          <a:lvl9pPr marL="2286000" indent="-285750" algn="ctr">
            <a:defRPr sz="39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zh-CN" altLang="en-US">
            <a:solidFill>
              <a:schemeClr val="dk1"/>
            </a:solidFill>
          </a:endParaRPr>
        </a:p>
      </dsp:txBody>
      <dsp:txXfrm>
        <a:off x="966456" y="894945"/>
        <a:ext cx="424937" cy="809712"/>
      </dsp:txXfrm>
    </dsp:sp>
    <dsp:sp modelId="{2F66960D-CF7A-443C-8CB9-E7DD0B261214}">
      <dsp:nvSpPr>
        <dsp:cNvPr id="6" name="任意多边形 5"/>
        <dsp:cNvSpPr/>
      </dsp:nvSpPr>
      <dsp:spPr bwMode="white">
        <a:xfrm>
          <a:off x="966456" y="1704658"/>
          <a:ext cx="424937" cy="0"/>
        </a:xfrm>
        <a:custGeom>
          <a:avLst/>
          <a:gdLst/>
          <a:ahLst/>
          <a:cxnLst/>
          <a:pathLst>
            <a:path w="669">
              <a:moveTo>
                <a:pt x="0" y="0"/>
              </a:moveTo>
              <a:lnTo>
                <a:pt x="669" y="0"/>
              </a:lnTo>
            </a:path>
          </a:pathLst>
        </a:custGeom>
      </dsp:spPr>
      <dsp:style>
        <a:lnRef idx="2">
          <a:schemeClr val="accent5">
            <a:shade val="60000"/>
          </a:schemeClr>
        </a:lnRef>
        <a:fillRef idx="0">
          <a:schemeClr val="accent5"/>
        </a:fillRef>
        <a:effectRef idx="0">
          <a:scrgbClr r="0" g="0" b="0"/>
        </a:effectRef>
        <a:fontRef idx="minor"/>
      </dsp:style>
      <dsp:txBody>
        <a:bodyPr anchor="ctr"/>
        <a:lstStyle>
          <a:lvl1pPr algn="ctr">
            <a:defRPr sz="5000"/>
          </a:lvl1pPr>
          <a:lvl2pPr marL="285750" indent="-285750" algn="ctr">
            <a:defRPr sz="3900"/>
          </a:lvl2pPr>
          <a:lvl3pPr marL="571500" indent="-285750" algn="ctr">
            <a:defRPr sz="3900"/>
          </a:lvl3pPr>
          <a:lvl4pPr marL="857250" indent="-285750" algn="ctr">
            <a:defRPr sz="3900"/>
          </a:lvl4pPr>
          <a:lvl5pPr marL="1143000" indent="-285750" algn="ctr">
            <a:defRPr sz="3900"/>
          </a:lvl5pPr>
          <a:lvl6pPr marL="1428750" indent="-285750" algn="ctr">
            <a:defRPr sz="3900"/>
          </a:lvl6pPr>
          <a:lvl7pPr marL="1714500" indent="-285750" algn="ctr">
            <a:defRPr sz="3900"/>
          </a:lvl7pPr>
          <a:lvl8pPr marL="2000250" indent="-285750" algn="ctr">
            <a:defRPr sz="3900"/>
          </a:lvl8pPr>
          <a:lvl9pPr marL="2286000" indent="-285750" algn="ctr">
            <a:defRPr sz="39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zh-CN" altLang="en-US">
            <a:solidFill>
              <a:schemeClr val="dk1"/>
            </a:solidFill>
          </a:endParaRPr>
        </a:p>
      </dsp:txBody>
      <dsp:txXfrm>
        <a:off x="966456" y="1704658"/>
        <a:ext cx="424937" cy="0"/>
      </dsp:txXfrm>
    </dsp:sp>
    <dsp:sp modelId="{CED1A3A3-B184-469E-86AE-670623BA4E5D}">
      <dsp:nvSpPr>
        <dsp:cNvPr id="8" name="任意多边形 7"/>
        <dsp:cNvSpPr/>
      </dsp:nvSpPr>
      <dsp:spPr bwMode="white">
        <a:xfrm>
          <a:off x="966456" y="1704658"/>
          <a:ext cx="424937" cy="809712"/>
        </a:xfrm>
        <a:custGeom>
          <a:avLst/>
          <a:gdLst/>
          <a:ahLst/>
          <a:cxnLst/>
          <a:pathLst>
            <a:path w="669" h="1275">
              <a:moveTo>
                <a:pt x="0" y="0"/>
              </a:moveTo>
              <a:lnTo>
                <a:pt x="335" y="0"/>
              </a:lnTo>
              <a:lnTo>
                <a:pt x="335" y="1275"/>
              </a:lnTo>
              <a:lnTo>
                <a:pt x="669" y="1275"/>
              </a:lnTo>
            </a:path>
          </a:pathLst>
        </a:custGeom>
      </dsp:spPr>
      <dsp:style>
        <a:lnRef idx="2">
          <a:schemeClr val="accent5">
            <a:shade val="60000"/>
          </a:schemeClr>
        </a:lnRef>
        <a:fillRef idx="0">
          <a:schemeClr val="accent5"/>
        </a:fillRef>
        <a:effectRef idx="0">
          <a:scrgbClr r="0" g="0" b="0"/>
        </a:effectRef>
        <a:fontRef idx="minor"/>
      </dsp:style>
      <dsp:txBody>
        <a:bodyPr anchor="ctr"/>
        <a:lstStyle>
          <a:lvl1pPr algn="ctr">
            <a:defRPr sz="5000"/>
          </a:lvl1pPr>
          <a:lvl2pPr marL="285750" indent="-285750" algn="ctr">
            <a:defRPr sz="3900"/>
          </a:lvl2pPr>
          <a:lvl3pPr marL="571500" indent="-285750" algn="ctr">
            <a:defRPr sz="3900"/>
          </a:lvl3pPr>
          <a:lvl4pPr marL="857250" indent="-285750" algn="ctr">
            <a:defRPr sz="3900"/>
          </a:lvl4pPr>
          <a:lvl5pPr marL="1143000" indent="-285750" algn="ctr">
            <a:defRPr sz="3900"/>
          </a:lvl5pPr>
          <a:lvl6pPr marL="1428750" indent="-285750" algn="ctr">
            <a:defRPr sz="3900"/>
          </a:lvl6pPr>
          <a:lvl7pPr marL="1714500" indent="-285750" algn="ctr">
            <a:defRPr sz="3900"/>
          </a:lvl7pPr>
          <a:lvl8pPr marL="2000250" indent="-285750" algn="ctr">
            <a:defRPr sz="3900"/>
          </a:lvl8pPr>
          <a:lvl9pPr marL="2286000" indent="-285750" algn="ctr">
            <a:defRPr sz="39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zh-CN" altLang="en-US">
            <a:solidFill>
              <a:schemeClr val="dk1"/>
            </a:solidFill>
          </a:endParaRPr>
        </a:p>
      </dsp:txBody>
      <dsp:txXfrm>
        <a:off x="966456" y="1704658"/>
        <a:ext cx="424937" cy="809712"/>
      </dsp:txXfrm>
    </dsp:sp>
    <dsp:sp modelId="{9B9BF0AB-5901-4E79-B4D7-EC064A6E4281}">
      <dsp:nvSpPr>
        <dsp:cNvPr id="3" name="矩形 2"/>
        <dsp:cNvSpPr/>
      </dsp:nvSpPr>
      <dsp:spPr bwMode="white">
        <a:xfrm rot="16200000">
          <a:off x="-1062086" y="1380773"/>
          <a:ext cx="3409315" cy="647770"/>
        </a:xfrm>
        <a:prstGeom prst="rect">
          <a:avLst/>
        </a:prstGeom>
      </dsp:spPr>
      <dsp:style>
        <a:lnRef idx="2">
          <a:schemeClr val="accent5">
            <a:shade val="80000"/>
          </a:schemeClr>
        </a:lnRef>
        <a:fillRef idx="1">
          <a:schemeClr val="lt1"/>
        </a:fillRef>
        <a:effectRef idx="0">
          <a:scrgbClr r="0" g="0" b="0"/>
        </a:effectRef>
        <a:fontRef idx="minor">
          <a:schemeClr val="lt1"/>
        </a:fontRef>
      </dsp:style>
      <dsp:txBody>
        <a:bodyPr vert="horz" wrap="square" lIns="8890" tIns="8890" rIns="8890" bIns="8890" anchor="ctr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40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Times New Roman" panose="02020503050405090304" pitchFamily="18" charset="0"/>
              <a:ea typeface="宋体" pitchFamily="2" charset="-122"/>
              <a:cs typeface="Times New Roman" panose="02020503050405090304" pitchFamily="18" charset="0"/>
              <a:sym typeface="+mn-ea"/>
            </a:rPr>
            <a:t>Aggregation</a:t>
          </a:r>
          <a:endParaRPr lang="zh-CN" altLang="en-US" sz="1400">
            <a:solidFill>
              <a:schemeClr val="dk1"/>
            </a:solidFill>
          </a:endParaRPr>
        </a:p>
      </dsp:txBody>
      <dsp:txXfrm rot="16200000">
        <a:off x="-1062086" y="1380773"/>
        <a:ext cx="3409315" cy="647770"/>
      </dsp:txXfrm>
    </dsp:sp>
    <dsp:sp modelId="{CDA235D6-AC41-4ED3-AF28-D9CD9EDCBAED}">
      <dsp:nvSpPr>
        <dsp:cNvPr id="5" name="矩形 4"/>
        <dsp:cNvSpPr/>
      </dsp:nvSpPr>
      <dsp:spPr bwMode="white">
        <a:xfrm>
          <a:off x="1391393" y="571060"/>
          <a:ext cx="2124685" cy="647770"/>
        </a:xfrm>
        <a:prstGeom prst="rect">
          <a:avLst/>
        </a:prstGeom>
      </dsp:spPr>
      <dsp:style>
        <a:lnRef idx="2">
          <a:schemeClr val="accent5">
            <a:shade val="80000"/>
          </a:schemeClr>
        </a:lnRef>
        <a:fillRef idx="1">
          <a:schemeClr val="lt1"/>
        </a:fillRef>
        <a:effectRef idx="0">
          <a:scrgbClr r="0" g="0" b="0"/>
        </a:effectRef>
        <a:fontRef idx="minor">
          <a:schemeClr val="lt1"/>
        </a:fontRef>
      </dsp:style>
      <dsp:txBody>
        <a:bodyPr vert="horz" wrap="square" lIns="3810" tIns="3810" rIns="3810" bIns="3810" anchor="ctr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 lvl="0" algn="l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600">
              <a:solidFill>
                <a:schemeClr val="dk1"/>
              </a:solidFill>
              <a:sym typeface="+mn-ea"/>
            </a:rPr>
            <a:t>  </a:t>
          </a:r>
          <a:r>
            <a:rPr lang="en-US" altLang="zh-CN" sz="800">
              <a:solidFill>
                <a:schemeClr val="dk1"/>
              </a:solidFill>
              <a:sym typeface="+mn-ea"/>
            </a:rPr>
            <a:t>node</a:t>
          </a:r>
          <a:endParaRPr lang="en-US" altLang="zh-CN" sz="400">
            <a:solidFill>
              <a:schemeClr val="dk1"/>
            </a:solidFill>
            <a:sym typeface="+mn-ea"/>
          </a:endParaRPr>
        </a:p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en-US" altLang="zh-CN" sz="400">
            <a:solidFill>
              <a:schemeClr val="dk1"/>
            </a:solidFill>
            <a:sym typeface="+mn-ea"/>
          </a:endParaRPr>
        </a:p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zh-CN" altLang="en-US" sz="400">
            <a:solidFill>
              <a:schemeClr val="dk1"/>
            </a:solidFill>
            <a:sym typeface="+mn-ea"/>
          </a:endParaRPr>
        </a:p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zh-CN" altLang="en-US" sz="400">
            <a:solidFill>
              <a:schemeClr val="dk1"/>
            </a:solidFill>
            <a:sym typeface="+mn-ea"/>
          </a:endParaRPr>
        </a:p>
        <a:p>
          <a:pPr lvl="0" algn="l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00">
              <a:solidFill>
                <a:schemeClr val="dk1"/>
              </a:solidFill>
              <a:sym typeface="+mn-ea"/>
            </a:rPr>
            <a:t> </a:t>
          </a:r>
          <a:r>
            <a:rPr lang="zh-CN" altLang="en-US" sz="600">
              <a:solidFill>
                <a:schemeClr val="dk1"/>
              </a:solidFill>
              <a:sym typeface="+mn-ea"/>
            </a:rPr>
            <a:t> 节点：对于当前节点，其流入边和前继节点包含了潜在的单词边界信息，因此当前节点与它的   邻接节点和邻接边做聚合</a:t>
          </a:r>
          <a:endParaRPr lang="zh-CN" altLang="en-US" sz="600">
            <a:solidFill>
              <a:schemeClr val="dk1"/>
            </a:solidFill>
          </a:endParaRPr>
        </a:p>
      </dsp:txBody>
      <dsp:txXfrm>
        <a:off x="1391393" y="571060"/>
        <a:ext cx="2124685" cy="647770"/>
      </dsp:txXfrm>
    </dsp:sp>
    <dsp:sp modelId="{3540059A-19CD-4FBD-A598-B7A4BB9DA52D}">
      <dsp:nvSpPr>
        <dsp:cNvPr id="7" name="矩形 6"/>
        <dsp:cNvSpPr/>
      </dsp:nvSpPr>
      <dsp:spPr bwMode="white">
        <a:xfrm>
          <a:off x="1391393" y="1380773"/>
          <a:ext cx="2124685" cy="647770"/>
        </a:xfrm>
        <a:prstGeom prst="rect">
          <a:avLst/>
        </a:prstGeom>
      </dsp:spPr>
      <dsp:style>
        <a:lnRef idx="2">
          <a:schemeClr val="accent5">
            <a:shade val="80000"/>
          </a:schemeClr>
        </a:lnRef>
        <a:fillRef idx="1">
          <a:schemeClr val="lt1"/>
        </a:fillRef>
        <a:effectRef idx="0">
          <a:scrgbClr r="0" g="0" b="0"/>
        </a:effectRef>
        <a:fontRef idx="minor">
          <a:schemeClr val="lt1"/>
        </a:fontRef>
      </dsp:style>
      <dsp:txBody>
        <a:bodyPr vert="horz" wrap="square" lIns="2540" tIns="2540" rIns="2540" bIns="2540" anchor="ctr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 lvl="0" algn="l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400">
              <a:solidFill>
                <a:schemeClr val="dk1"/>
              </a:solidFill>
              <a:sym typeface="+mn-ea"/>
            </a:rPr>
            <a:t>  </a:t>
          </a:r>
          <a:r>
            <a:rPr lang="en-US" altLang="zh-CN" sz="600">
              <a:solidFill>
                <a:schemeClr val="dk1"/>
              </a:solidFill>
              <a:sym typeface="+mn-ea"/>
            </a:rPr>
            <a:t> </a:t>
          </a:r>
          <a:endParaRPr lang="en-US" altLang="zh-CN" sz="600">
            <a:solidFill>
              <a:schemeClr val="dk1"/>
            </a:solidFill>
            <a:sym typeface="+mn-ea"/>
          </a:endParaRPr>
        </a:p>
        <a:p>
          <a:pPr lvl="0" algn="l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800">
              <a:solidFill>
                <a:schemeClr val="dk1"/>
              </a:solidFill>
              <a:sym typeface="+mn-ea"/>
            </a:rPr>
            <a:t> edge</a:t>
          </a:r>
          <a:r>
            <a:rPr lang="zh-CN" altLang="en-US" sz="800">
              <a:solidFill>
                <a:schemeClr val="dk1"/>
              </a:solidFill>
              <a:sym typeface="+mn-ea"/>
            </a:rPr>
            <a:t>  ：</a:t>
          </a:r>
          <a:endParaRPr lang="zh-CN" altLang="en-US" sz="600">
            <a:solidFill>
              <a:schemeClr val="dk1"/>
            </a:solidFill>
            <a:sym typeface="+mn-ea"/>
          </a:endParaRPr>
        </a:p>
        <a:p>
          <a:pPr lvl="0" algn="l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600">
              <a:solidFill>
                <a:schemeClr val="dk1"/>
              </a:solidFill>
              <a:sym typeface="+mn-ea"/>
            </a:rPr>
            <a:t>对于边来说，这边条所cover住的字能够表示这条边上 单词的拼写信息，因此当前边与这 条边所cover的节点进行聚合</a:t>
          </a:r>
          <a:endParaRPr lang="zh-CN" altLang="en-US" sz="600">
            <a:solidFill>
              <a:schemeClr val="dk1"/>
            </a:solidFill>
          </a:endParaRPr>
        </a:p>
      </dsp:txBody>
      <dsp:txXfrm>
        <a:off x="1391393" y="1380773"/>
        <a:ext cx="2124685" cy="647770"/>
      </dsp:txXfrm>
    </dsp:sp>
    <dsp:sp modelId="{E8D2105A-5421-473B-835F-F6E08D9D2D9B}">
      <dsp:nvSpPr>
        <dsp:cNvPr id="9" name="矩形 8"/>
        <dsp:cNvSpPr/>
      </dsp:nvSpPr>
      <dsp:spPr bwMode="white">
        <a:xfrm>
          <a:off x="1391393" y="2190485"/>
          <a:ext cx="2124685" cy="647770"/>
        </a:xfrm>
        <a:prstGeom prst="rect">
          <a:avLst/>
        </a:prstGeom>
      </dsp:spPr>
      <dsp:style>
        <a:lnRef idx="2">
          <a:schemeClr val="accent5">
            <a:shade val="80000"/>
          </a:schemeClr>
        </a:lnRef>
        <a:fillRef idx="1">
          <a:schemeClr val="lt1"/>
        </a:fillRef>
        <a:effectRef idx="0">
          <a:scrgbClr r="0" g="0" b="0"/>
        </a:effectRef>
        <a:fontRef idx="minor">
          <a:schemeClr val="lt1"/>
        </a:fontRef>
      </dsp:style>
      <dsp:txBody>
        <a:bodyPr vert="horz" wrap="square" lIns="3810" tIns="3810" rIns="3810" bIns="3810" anchor="ctr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 lvl="0" algn="l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600">
              <a:solidFill>
                <a:schemeClr val="dk1"/>
              </a:solidFill>
              <a:sym typeface="+mn-ea"/>
            </a:rPr>
            <a:t>其中，  为Global Node聚合前的向量表示，初始化为所有字符节点和词边的均值。聚合时，全局节点与字符节点做聚合操作得到      ，与词边做聚合得到      ,拼接得到当前时刻的全局节点向量表示。</a:t>
          </a:r>
          <a:endParaRPr lang="zh-CN" altLang="en-US" sz="600">
            <a:solidFill>
              <a:schemeClr val="dk1"/>
            </a:solidFill>
          </a:endParaRPr>
        </a:p>
      </dsp:txBody>
      <dsp:txXfrm>
        <a:off x="1391393" y="2190485"/>
        <a:ext cx="2124685" cy="64777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4">
  <dgm:title val=""/>
  <dgm:desc val=""/>
  <dgm:catLst>
    <dgm:cat type="pyramid" pri="4000"/>
    <dgm:cat type="relationship" pri="9000"/>
  </dgm:catLst>
  <dgm:sampData>
    <dgm:dataModel>
      <dgm:ptLst>
        <dgm:pt modelId="0" type="doc">
          <dgm:prSet qsTypeId="urn:microsoft.com/office/officeart/2005/8/quickstyle/simple5"/>
        </dgm:pt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varLst>
      <dgm:chMax val="9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4">
        <dgm:choose name="Name2">
          <dgm:if name="Name3" axis="ch" ptType="node" func="cnt" op="equ" val="1">
            <dgm:constrLst>
              <dgm:constr type="primFontSz" for="ch" ptType="node" op="equ" val="65"/>
              <dgm:constr type="t" for="ch" forName="triangle1"/>
              <dgm:constr type="l" for="ch" forName="triangle1"/>
              <dgm:constr type="h" for="ch" forName="triangle1" refType="h"/>
              <dgm:constr type="w" for="ch" forName="triangle1" refType="h"/>
            </dgm:constrLst>
          </dgm:if>
          <dgm:else name="Name4">
            <dgm:constrLst>
              <dgm:constr type="primFontSz" for="ch" ptType="node" op="equ" val="65"/>
              <dgm:constr type="t" for="ch" forName="triangle1"/>
              <dgm:constr type="l" for="ch" forName="triangle1" refType="h" fact="0.25"/>
              <dgm:constr type="h" for="ch" forName="triangle1" refType="h" fact="0.5"/>
              <dgm:constr type="w" for="ch" forName="triangle1" refType="h" fact="0.5"/>
              <dgm:constr type="t" for="ch" forName="triangle2" refType="h" fact="0.5"/>
              <dgm:constr type="l" for="ch" forName="triangle2"/>
              <dgm:constr type="h" for="ch" forName="triangle2" refType="h" fact="0.5"/>
              <dgm:constr type="w" for="ch" forName="triangle2" refType="h" fact="0.5"/>
              <dgm:constr type="t" for="ch" forName="triangle3" refType="h" fact="0.5"/>
              <dgm:constr type="l" for="ch" forName="triangle3" refType="h" fact="0.25"/>
              <dgm:constr type="h" for="ch" forName="triangle3" refType="h" fact="0.5"/>
              <dgm:constr type="w" for="ch" forName="triangle3" refType="h" fact="0.5"/>
              <dgm:constr type="t" for="ch" forName="triangle4" refType="h" fact="0.5"/>
              <dgm:constr type="l" for="ch" forName="triangle4" refType="h" fact="0.5"/>
              <dgm:constr type="h" for="ch" forName="triangle4" refType="h" fact="0.5"/>
              <dgm:constr type="w" for="ch" forName="triangle4" refType="h" fact="0.5"/>
            </dgm:constrLst>
          </dgm:else>
        </dgm:choose>
      </dgm:if>
      <dgm:else name="Name5">
        <dgm:constrLst>
          <dgm:constr type="primFontSz" for="ch" ptType="node" op="equ" val="65"/>
          <dgm:constr type="t" for="ch" forName="triangle1"/>
          <dgm:constr type="l" for="ch" forName="triangle1" refType="h" fact="0.33"/>
          <dgm:constr type="h" for="ch" forName="triangle1" refType="h" fact="0.33"/>
          <dgm:constr type="w" for="ch" forName="triangle1" refType="h" fact="0.33"/>
          <dgm:constr type="t" for="ch" forName="triangle2" refType="h" fact="0.33"/>
          <dgm:constr type="l" for="ch" forName="triangle2" refType="h" fact="0.165"/>
          <dgm:constr type="h" for="ch" forName="triangle2" refType="h" fact="0.33"/>
          <dgm:constr type="w" for="ch" forName="triangle2" refType="h" fact="0.33"/>
          <dgm:constr type="t" for="ch" forName="triangle3" refType="h" fact="0.33"/>
          <dgm:constr type="l" for="ch" forName="triangle3" refType="h" fact="0.33"/>
          <dgm:constr type="h" for="ch" forName="triangle3" refType="h" fact="0.33"/>
          <dgm:constr type="w" for="ch" forName="triangle3" refType="h" fact="0.33"/>
          <dgm:constr type="t" for="ch" forName="triangle4" refType="h" fact="0.33"/>
          <dgm:constr type="l" for="ch" forName="triangle4" refType="h" fact="0.495"/>
          <dgm:constr type="h" for="ch" forName="triangle4" refType="h" fact="0.33"/>
          <dgm:constr type="w" for="ch" forName="triangle4" refType="h" fact="0.33"/>
          <dgm:constr type="t" for="ch" forName="triangle5" refType="h" fact="0.66"/>
          <dgm:constr type="l" for="ch" forName="triangle5"/>
          <dgm:constr type="h" for="ch" forName="triangle5" refType="h" fact="0.33"/>
          <dgm:constr type="w" for="ch" forName="triangle5" refType="h" fact="0.33"/>
          <dgm:constr type="t" for="ch" forName="triangle6" refType="h" fact="0.66"/>
          <dgm:constr type="l" for="ch" forName="triangle6" refType="h" fact="0.165"/>
          <dgm:constr type="h" for="ch" forName="triangle6" refType="h" fact="0.33"/>
          <dgm:constr type="w" for="ch" forName="triangle6" refType="h" fact="0.33"/>
          <dgm:constr type="t" for="ch" forName="triangle7" refType="h" fact="0.66"/>
          <dgm:constr type="l" for="ch" forName="triangle7" refType="h" fact="0.33"/>
          <dgm:constr type="h" for="ch" forName="triangle7" refType="h" fact="0.33"/>
          <dgm:constr type="w" for="ch" forName="triangle7" refType="h" fact="0.33"/>
          <dgm:constr type="t" for="ch" forName="triangle8" refType="h" fact="0.66"/>
          <dgm:constr type="l" for="ch" forName="triangle8" refType="h" fact="0.495"/>
          <dgm:constr type="h" for="ch" forName="triangle8" refType="h" fact="0.33"/>
          <dgm:constr type="w" for="ch" forName="triangle8" refType="h" fact="0.33"/>
          <dgm:constr type="t" for="ch" forName="triangle9" refType="h" fact="0.66"/>
          <dgm:constr type="l" for="ch" forName="triangle9" refType="h" fact="0.66"/>
          <dgm:constr type="h" for="ch" forName="triangle9" refType="h" fact="0.33"/>
          <dgm:constr type="w" for="ch" forName="triangle9" refType="h" fact="0.33"/>
        </dgm:constrLst>
      </dgm:else>
    </dgm:choose>
    <dgm:ruleLst/>
    <dgm:choose name="Name6">
      <dgm:if name="Name7" axis="ch" ptType="node" func="cnt" op="gte" val="1">
        <dgm:layoutNode name="triangle1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8"/>
    </dgm:choose>
    <dgm:choose name="Name9">
      <dgm:if name="Name10" axis="ch" ptType="node" func="cnt" op="gte" val="2">
        <dgm:layoutNode name="triangle2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11">
            <dgm:if name="Name12" func="var" arg="dir" op="equ" val="norm">
              <dgm:presOf axis="ch desOrSelf" ptType="node node" st="2 1" cnt="1 0"/>
            </dgm:if>
            <dgm:else name="Name13">
              <dgm:presOf axis="ch desOrSelf" ptType="node node" st="4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3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 rot="180">
            <dgm:adjLst/>
          </dgm:shape>
          <dgm:presOf axis="ch desOrSelf" ptType="node node" st="3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4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14">
            <dgm:if name="Name15" func="var" arg="dir" op="equ" val="norm">
              <dgm:presOf axis="ch desOrSelf" ptType="node node" st="4 1" cnt="1 0"/>
            </dgm:if>
            <dgm:else name="Name16">
              <dgm:presOf axis="ch desOrSelf" ptType="node node" st="2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17"/>
    </dgm:choose>
    <dgm:choose name="Name18">
      <dgm:if name="Name19" axis="ch" ptType="node" func="cnt" op="gte" val="5">
        <dgm:layoutNode name="triangle5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20">
            <dgm:if name="Name21" func="var" arg="dir" op="equ" val="norm">
              <dgm:presOf axis="ch desOrSelf" ptType="node node" st="5 1" cnt="1 0"/>
            </dgm:if>
            <dgm:else name="Name22">
              <dgm:presOf axis="ch desOrSelf" ptType="node node" st="9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6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 rot="180">
            <dgm:adjLst/>
          </dgm:shape>
          <dgm:choose name="Name23">
            <dgm:if name="Name24" func="var" arg="dir" op="equ" val="norm">
              <dgm:presOf axis="ch desOrSelf" ptType="node node" st="6 1" cnt="1 0"/>
            </dgm:if>
            <dgm:else name="Name25">
              <dgm:presOf axis="ch desOrSelf" ptType="node node" st="8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7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presOf axis="ch desOrSelf" ptType="node node" st="7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8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 rot="180">
            <dgm:adjLst/>
          </dgm:shape>
          <dgm:choose name="Name26">
            <dgm:if name="Name27" func="var" arg="dir" op="equ" val="norm">
              <dgm:presOf axis="ch desOrSelf" ptType="node node" st="8 1" cnt="1 0"/>
            </dgm:if>
            <dgm:else name="Name28">
              <dgm:presOf axis="ch desOrSelf" ptType="node node" st="6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9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29">
            <dgm:if name="Name30" func="var" arg="dir" op="equ" val="norm">
              <dgm:presOf axis="ch desOrSelf" ptType="node node" st="9 1" cnt="1 0"/>
            </dgm:if>
            <dgm:else name="Name31">
              <dgm:presOf axis="ch desOrSelf" ptType="node node" st="5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2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PictureStrips">
  <dgm:title val=""/>
  <dgm:desc val=""/>
  <dgm:catLst>
    <dgm:cat type="list" pri="12500"/>
    <dgm:cat type="picture" pri="13000"/>
    <dgm:cat type="pictureconvert" pri="13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>
          <dgm:prSet csTypeId="urn:microsoft.com/office/officeart/2005/8/colors/accent6_5"/>
        </dgm:pt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0" srcId="0" destId="40" srcOrd="2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3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04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if>
          <dgm:else name="Name6">
            <dgm:constrLst>
              <dgm:constr type="l" for="ch" forName="rect1" refType="w" fact="0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.79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else>
        </dgm:choose>
        <dgm:layoutNode name="rect1" styleLbl="trAlignAcc1">
          <dgm:varLst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>
            <dgm:adjLst/>
          </dgm:shape>
          <dgm:presOf axis="desOrSelf" ptType="node"/>
          <dgm:choose name="Name7">
            <dgm:if name="Name8" func="var" arg="dir" op="equ" val="norm">
              <dgm:constrLst>
                <dgm:constr type="lMarg" refType="w" fact="0.6"/>
                <dgm:constr type="rMarg" refType="primFontSz" fact="0.3"/>
                <dgm:constr type="tMarg" refType="primFontSz" fact="0.3"/>
                <dgm:constr type="bMarg" refType="primFontSz" fact="0.3"/>
              </dgm:constrLst>
            </dgm:if>
            <dgm:else name="Name9">
              <dgm:constrLst>
                <dgm:constr type="lMarg" refType="primFontSz" fact="0.3"/>
                <dgm:constr type="rMarg" refType="w" fact="0.6"/>
                <dgm:constr type="tMarg" refType="primFontSz" fact="0.3"/>
                <dgm:constr type="bMarg" refType="primFontSz" fact="0.3"/>
              </dgm:constrLst>
            </dgm:else>
          </dgm:choose>
          <dgm:ruleLst>
            <dgm:rule type="primFontSz" val="5" fact="NaN" max="NaN"/>
          </dgm:ruleLst>
        </dgm:layoutNode>
        <dgm:layoutNode name="rect2" styleLbl="f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bList2">
  <dgm:title val=""/>
  <dgm:desc val=""/>
  <dgm:catLst>
    <dgm:cat type="list" pri="7000"/>
    <dgm:cat type="convert" pri="16000"/>
    <dgm:cat type="picture" pri="28000"/>
    <dgm:cat type="pictureconvert" pri="28000"/>
  </dgm:catLst>
  <dgm:sampData useDef="1">
    <dgm:dataModel>
      <dgm:ptLst/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>
          <dgm:prSet csTypeId="urn:microsoft.com/office/officeart/2005/8/colors/accent6_5"/>
        </dgm:pt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dir/>
      <dgm:animLvl val="lvl"/>
      <dgm:resizeHandles val="exact"/>
    </dgm:varLst>
    <dgm:choose name="Name0">
      <dgm:if name="Name1" axis="self" func="var" arg="dir" op="equ" val="norm">
        <dgm:alg type="snake">
          <dgm:param type="off" val="ctr"/>
          <dgm:param type="contDir" val="sameDir"/>
          <dgm:param type="grDir" val="tL"/>
          <dgm:param type="flowDir" val="row"/>
        </dgm:alg>
      </dgm:if>
      <dgm:else name="Name2">
        <dgm:alg type="snake">
          <dgm:param type="off" val="ctr"/>
          <dgm:param type="contDir" val="sameDir"/>
          <dgm:param type="grDir" val="tR"/>
          <dgm:param type="flowDir" val="row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08"/>
      <dgm:constr type="sp" refType="w" refFor="ch" refForName="compNode" op="equ" fact="0.16"/>
      <dgm:constr type="primFontSz" for="des" forName="parentText" op="equ" val="65"/>
      <dgm:constr type="primFontSz" for="des" forName="childRect" op="equ" val="65"/>
    </dgm:constrLst>
    <dgm:ruleLst/>
    <dgm:forEach name="nodesForEach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/>
        <dgm:choose name="Name3">
          <dgm:if name="Name4" axis="self" func="var" arg="dir" op="equ" val="norm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l" for="ch" forName="childRect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l" for="ch" forName="parentText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l" for="ch" forName="parentRect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r" for="ch" forName="adorn" refType="w"/>
            </dgm:constrLst>
          </dgm:if>
          <dgm:else name="Name5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r" for="ch" forName="childRect" refType="w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r" for="ch" forName="parentText" refType="w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r" for="ch" forName="parentRect" refType="w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l" for="ch" forName="adorn"/>
            </dgm:constrLst>
          </dgm:else>
        </dgm:choose>
        <dgm:ruleLst/>
        <dgm:layoutNode name="childRect" styleLbl="b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2SameRect" r:blip="">
            <dgm:adjLst>
              <dgm:adj idx="1" val="0.08"/>
            </dgm:adjLst>
          </dgm:shape>
          <dgm:presOf axis="des" ptType="node"/>
          <dgm:constrLst>
            <dgm:constr type="secFontSz" refType="primFontSz"/>
            <dgm:constr type="tMarg" refType="primFontSz" fact="0.3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Text">
          <dgm:varLst>
            <dgm:chMax val="0"/>
            <dgm:bulletEnabled val="1"/>
          </dgm:varLst>
          <dgm:choose name="Name6">
            <dgm:if name="Name7" func="var" arg="dir" op="equ" val="norm">
              <dgm:alg type="tx">
                <dgm:param type="parTxLTRAlign" val="l"/>
                <dgm:param type="parTxRTLAlign" val="l"/>
              </dgm:alg>
            </dgm:if>
            <dgm:else name="Name8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ect" r:blip="" zOrderOff="1" hideGeom="1">
            <dgm:adjLst/>
          </dgm:shape>
          <dgm:presOf axis="self" ptType="node"/>
          <dgm:constrLst>
            <dgm:constr type="tMarg"/>
            <dgm:constr type="bMarg"/>
            <dgm:constr type="lMarg" refType="primFontSz" fact="0.3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Rect" styleLbl="alignNode1">
          <dgm:alg type="sp"/>
          <dgm:shape xmlns:r="http://schemas.openxmlformats.org/officeDocument/2006/relationships" type="rect" r:blip="">
            <dgm:adjLst/>
          </dgm:shape>
          <dgm:presOf axis="self" ptType="node"/>
          <dgm:constrLst/>
          <dgm:ruleLst/>
        </dgm:layoutNode>
        <dgm:layoutNode name="adorn" styleLbl="fgAccFollowNod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w" val="1"/>
            <dgm:constr type="h" refType="w"/>
          </dgm:constrLst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9/3/layout/StepUpProcess">
  <dgm:title val=""/>
  <dgm:desc val=""/>
  <dgm:catLst>
    <dgm:cat type="process" pri="13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bkpt" val="fixed"/>
          <dgm:param type="bkPtFixedVal" val="1"/>
          <dgm:param type="off" val="off"/>
          <dgm:param type="grDir" val="bL"/>
          <dgm:param type="flowDir" val="row"/>
        </dgm:alg>
      </dgm:if>
      <dgm:else name="Name2">
        <dgm:alg type="snake">
          <dgm:param type="bkpt" val="fixed"/>
          <dgm:param type="bkPtFixedVal" val="1"/>
          <dgm:param type="off" val="off"/>
          <dgm:param type="grDir" val="bR"/>
          <dgm:param type="flowDir" val="row"/>
        </dgm:alg>
      </dgm:else>
    </dgm:choose>
    <dgm:shape xmlns:r="http://schemas.openxmlformats.org/officeDocument/2006/relationships" r:blip="">
      <dgm:adjLst/>
    </dgm:shape>
    <dgm:constrLst>
      <dgm:constr type="alignOff" forName="rootnode" val="1"/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-0.765"/>
      <dgm:constr type="w" for="ch" forName="sibTrans" refType="w" fact="0.103"/>
      <dgm:constr type="h" for="ch" forName="sibTrans" refType="h" fact="0.103"/>
    </dgm:constrLst>
    <dgm:forEach name="nodesForEach" axis="ch" ptType="node">
      <dgm:layoutNode name="composite">
        <dgm:alg type="composite">
          <dgm:param type="ar" val="0.86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LShape" refType="w" fact="0"/>
              <dgm:constr type="t" for="ch" forName="LShape" refType="h" fact="0.2347"/>
              <dgm:constr type="w" for="ch" forName="LShape" refType="w" fact="0.998"/>
              <dgm:constr type="h" for="ch" forName="LShape" refType="h" fact="0.5164"/>
              <dgm:constr type="r" for="ch" forName="ParentText" refType="w"/>
              <dgm:constr type="t" for="ch" forName="ParentText" refType="h" fact="0.32"/>
              <dgm:constr type="w" for="ch" forName="ParentText" refType="w" fact="0.901"/>
              <dgm:constr type="h" for="ch" forName="ParentText" refType="h" fact="0.68"/>
              <dgm:constr type="l" for="ch" forName="Triangle" refType="w" fact="0.83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if>
          <dgm:else name="Name5">
            <dgm:constrLst>
              <dgm:constr type="l" for="ch" forName="LShape" refType="w" fact="0.002"/>
              <dgm:constr type="t" for="ch" forName="LShape" refType="h" fact="0.2347"/>
              <dgm:constr type="w" for="ch" forName="LShape" refType="w"/>
              <dgm:constr type="h" for="ch" forName="LShape" refType="h" fact="0.5164"/>
              <dgm:constr type="l" for="ch" forName="ParentText" refType="w" fact="0"/>
              <dgm:constr type="t" for="ch" forName="ParentText" refType="h" fact="0.32"/>
              <dgm:constr type="w" for="ch" forName="ParentText" refType="w" fact="0.902"/>
              <dgm:constr type="h" for="ch" forName="ParentText" refType="h" fact="0.68"/>
              <dgm:constr type="l" for="ch" forName="Triangle" refType="w" fact="0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else>
        </dgm:choose>
        <dgm:layoutNode name="LShape" styleLbl="alignNode1">
          <dgm:alg type="sp"/>
          <dgm:choose name="Name6">
            <dgm:if name="Name7" func="var" arg="dir" op="equ" val="norm">
              <dgm:shape xmlns:r="http://schemas.openxmlformats.org/officeDocument/2006/relationships" type="corner" r:blip="" rot="90">
                <dgm:adjLst>
                  <dgm:adj idx="1" val="0.1612"/>
                  <dgm:adj idx="2" val="0.1611"/>
                </dgm:adjLst>
              </dgm:shape>
            </dgm:if>
            <dgm:else name="Name8">
              <dgm:shape xmlns:r="http://schemas.openxmlformats.org/officeDocument/2006/relationships" type="corner" r:blip="" rot="180">
                <dgm:adjLst>
                  <dgm:adj idx="1" val="0.1612"/>
                  <dgm:adj idx="2" val="0.1611"/>
                </dgm:adjLst>
              </dgm:shape>
            </dgm:else>
          </dgm:choose>
          <dgm:presOf/>
        </dgm:layoutNode>
        <dgm:layoutNode name="ParentTex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9">
          <dgm:if name="Name10" axis="followSib" ptType="node" func="cnt" op="gte" val="1">
            <dgm:layoutNode name="Triangle" styleLbl="alignNode1">
              <dgm:alg type="sp"/>
              <dgm:choose name="Name11">
                <dgm:if name="Name12" func="var" arg="dir" op="equ" val="norm">
                  <dgm:shape xmlns:r="http://schemas.openxmlformats.org/officeDocument/2006/relationships" type="triangle" r:blip="">
                    <dgm:adjLst>
                      <dgm:adj idx="1" val="1"/>
                    </dgm:adjLst>
                  </dgm:shape>
                </dgm:if>
                <dgm:else name="Name13">
                  <dgm:shape xmlns:r="http://schemas.openxmlformats.org/officeDocument/2006/relationships" type="triangle" r:blip="" rot="90">
                    <dgm:adjLst>
                      <dgm:adj idx="1" val="1"/>
                    </dgm:adjLst>
                  </dgm:shape>
                </dgm:else>
              </dgm:choose>
              <dgm:presOf/>
            </dgm:layoutNode>
          </dgm:if>
          <dgm:else name="Name14"/>
        </dgm:choose>
      </dgm:layoutNode>
      <dgm:forEach name="sibTransForEach" axis="followSib" ptType="sibTrans" cnt="1">
        <dgm:layoutNode name="sibTrans">
          <dgm:alg type="composite">
            <dgm:param type="ar" val="0.861"/>
          </dgm:alg>
          <dgm:constrLst>
            <dgm:constr type="w" for="ch" forName="space" refType="w"/>
            <dgm:constr type="h" for="ch" forName="space" refType="w"/>
          </dgm:constrLst>
          <dgm:layoutNode name="space" styleLbl="alignNode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>
          <dgm:prSet csTypeId="urn:microsoft.com/office/officeart/2005/8/colors/accent6_5"/>
        </dgm:pt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type="round2SameRect" r:blip="" rot="90">
                    <dgm:adjLst/>
                  </dgm:shape>
                </dgm:if>
                <dgm:else name="Name12">
                  <dgm:shape xmlns:r="http://schemas.openxmlformats.org/officeDocument/2006/relationships" type="round2SameRect" r:blip="" rot="-90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>
          <dgm:prSet csTypeId="urn:microsoft.com/office/officeart/2005/8/colors/accent6_5"/>
        </dgm:pt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type="flowChartManualOperation" r:blip="" rot="-90">
              <dgm:adjLst/>
            </dgm:shape>
          </dgm:if>
          <dgm:else name="Name6">
            <dgm:shape xmlns:r="http://schemas.openxmlformats.org/officeDocument/2006/relationships" type="flowChartManualOperation" r:blip="" rot="90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>
          <dgm:prSet csTypeId="urn:microsoft.com/office/officeart/2005/8/colors/accent6_5"/>
        </dgm:pt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type="rect" r:blip="" rot="270">
                  <dgm:adjLst/>
                </dgm:shape>
              </dgm:if>
              <dgm:else name="Name11">
                <dgm:shape xmlns:r="http://schemas.openxmlformats.org/officeDocument/2006/relationships" type="rect" r:blip="" rot="90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midL"/>
                      </dgm:alg>
                    </dgm:if>
                    <dgm:else name="Name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813B57-2CBA-49EA-9113-44A60BFFEAA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8A2CE5-8FAC-409A-A118-E84113E47B15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</a:t>
            </a:r>
            <a:endParaRPr lang="zh-CN" altLang="en-US" sz="1200" b="0" i="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8A2CE5-8FAC-409A-A118-E84113E47B1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E8A2CE5-8FAC-409A-A118-E84113E47B1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E8A2CE5-8FAC-409A-A118-E84113E47B1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E8A2CE5-8FAC-409A-A118-E84113E47B1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E8A2CE5-8FAC-409A-A118-E84113E47B1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E8A2CE5-8FAC-409A-A118-E84113E47B1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E8A2CE5-8FAC-409A-A118-E84113E47B1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E8A2CE5-8FAC-409A-A118-E84113E47B1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首先搞清楚这篇论文解决了一个什么样的问题</a:t>
            </a: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dirty="0"/>
              <a:t>GLUE</a:t>
            </a:r>
            <a:r>
              <a:rPr lang="zh-CN" altLang="en-US" dirty="0"/>
              <a:t>和</a:t>
            </a:r>
            <a:r>
              <a:rPr lang="en-US" altLang="zh-CN" dirty="0"/>
              <a:t>squad</a:t>
            </a:r>
            <a:r>
              <a:rPr lang="zh-CN" altLang="en-US" dirty="0"/>
              <a:t>是怎么样的数据集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E8A2CE5-8FAC-409A-A118-E84113E47B1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E8A2CE5-8FAC-409A-A118-E84113E47B1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E8A2CE5-8FAC-409A-A118-E84113E47B1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E8A2CE5-8FAC-409A-A118-E84113E47B1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首先搞清楚这篇论文解决了一个什么样的问题</a:t>
            </a: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dirty="0"/>
              <a:t>GLUE</a:t>
            </a:r>
            <a:r>
              <a:rPr lang="zh-CN" altLang="en-US" dirty="0"/>
              <a:t>和</a:t>
            </a:r>
            <a:r>
              <a:rPr lang="en-US" altLang="zh-CN" dirty="0"/>
              <a:t>squad</a:t>
            </a:r>
            <a:r>
              <a:rPr lang="zh-CN" altLang="en-US" dirty="0"/>
              <a:t>是怎么样的数据集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E8A2CE5-8FAC-409A-A118-E84113E47B1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全局判别器和局部判别器就和条件</a:t>
            </a:r>
            <a:r>
              <a:rPr lang="en-US" altLang="zh-CN" dirty="0"/>
              <a:t>GAN</a:t>
            </a:r>
            <a:r>
              <a:rPr lang="zh-CN" altLang="en-US" dirty="0"/>
              <a:t>的判别器类似，定义真实部分的</a:t>
            </a:r>
            <a:r>
              <a:rPr lang="en-US" altLang="zh-CN" dirty="0"/>
              <a:t>label</a:t>
            </a:r>
            <a:r>
              <a:rPr lang="zh-CN" altLang="en-US" dirty="0"/>
              <a:t>为真，合成部分的</a:t>
            </a:r>
            <a:r>
              <a:rPr lang="en-US" altLang="zh-CN" dirty="0"/>
              <a:t>label</a:t>
            </a:r>
            <a:r>
              <a:rPr lang="zh-CN" altLang="en-US" dirty="0"/>
              <a:t>为假，然后通过条件判别器进行优化，整个网络的架构就是堆叠的下采样。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E8A2CE5-8FAC-409A-A118-E84113E47B1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E8A2CE5-8FAC-409A-A118-E84113E47B1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zh-CN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E8A2CE5-8FAC-409A-A118-E84113E47B1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E8A2CE5-8FAC-409A-A118-E84113E47B1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首先搞清楚这篇论文解决了一个什么样的问题</a:t>
            </a: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dirty="0"/>
              <a:t>GLUE</a:t>
            </a:r>
            <a:r>
              <a:rPr lang="zh-CN" altLang="en-US" dirty="0"/>
              <a:t>和</a:t>
            </a:r>
            <a:r>
              <a:rPr lang="en-US" altLang="zh-CN" dirty="0"/>
              <a:t>squad</a:t>
            </a:r>
            <a:r>
              <a:rPr lang="zh-CN" altLang="en-US" dirty="0"/>
              <a:t>是怎么样的数据集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8A2CE5-8FAC-409A-A118-E84113E47B15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iamisis\Desktop\崔老师的PPT\bghome0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21"/>
            <a:ext cx="7772400" cy="110251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 showMasterSp="0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 showMasterSp="0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80"/>
            <a:ext cx="2057400" cy="4388644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80"/>
            <a:ext cx="6019800" cy="4388644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iamisis\Desktop\崔老师的PPT\bghome0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21"/>
            <a:ext cx="7772400" cy="110251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81"/>
            <a:ext cx="8229600" cy="565571"/>
          </a:xfrm>
        </p:spPr>
        <p:txBody>
          <a:bodyPr>
            <a:normAutofit/>
          </a:bodyPr>
          <a:lstStyle>
            <a:lvl1pPr algn="l">
              <a:defRPr sz="2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121494"/>
            <a:ext cx="8229600" cy="3394472"/>
          </a:xfrm>
        </p:spPr>
        <p:txBody>
          <a:bodyPr/>
          <a:lstStyle>
            <a:lvl1pPr>
              <a:defRPr sz="2000">
                <a:latin typeface="微软雅黑" pitchFamily="34" charset="-122"/>
                <a:ea typeface="微软雅黑" pitchFamily="34" charset="-122"/>
              </a:defRPr>
            </a:lvl1pPr>
            <a:lvl2pPr>
              <a:defRPr sz="1800">
                <a:latin typeface="微软雅黑" pitchFamily="34" charset="-122"/>
                <a:ea typeface="微软雅黑" pitchFamily="34" charset="-122"/>
              </a:defRPr>
            </a:lvl2pPr>
            <a:lvl3pPr>
              <a:defRPr sz="1600">
                <a:latin typeface="微软雅黑" pitchFamily="34" charset="-122"/>
                <a:ea typeface="微软雅黑" pitchFamily="34" charset="-122"/>
              </a:defRPr>
            </a:lvl3pPr>
            <a:lvl4pPr>
              <a:defRPr sz="1400">
                <a:latin typeface="微软雅黑" pitchFamily="34" charset="-122"/>
                <a:ea typeface="微软雅黑" pitchFamily="34" charset="-122"/>
              </a:defRPr>
            </a:lvl4pPr>
            <a:lvl5pPr>
              <a:defRPr sz="1400"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12" name="15 CuadroTexto"/>
          <p:cNvSpPr txBox="1"/>
          <p:nvPr userDrawn="1"/>
        </p:nvSpPr>
        <p:spPr>
          <a:xfrm>
            <a:off x="8252978" y="4829630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prstClr val="white"/>
                </a:solidFill>
              </a:rPr>
              <a:t>14</a:t>
            </a:r>
            <a:endParaRPr lang="es-ES" sz="1200" b="1">
              <a:solidFill>
                <a:prstClr val="white"/>
              </a:solidFill>
            </a:endParaRPr>
          </a:p>
        </p:txBody>
      </p:sp>
      <p:cxnSp>
        <p:nvCxnSpPr>
          <p:cNvPr id="20" name="直接连接符 19"/>
          <p:cNvCxnSpPr/>
          <p:nvPr userDrawn="1"/>
        </p:nvCxnSpPr>
        <p:spPr>
          <a:xfrm rot="5400000">
            <a:off x="893748" y="4964120"/>
            <a:ext cx="357172" cy="158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8"/>
          <p:cNvCxnSpPr/>
          <p:nvPr userDrawn="1"/>
        </p:nvCxnSpPr>
        <p:spPr>
          <a:xfrm>
            <a:off x="428625" y="5141915"/>
            <a:ext cx="8286750" cy="158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8"/>
          <p:cNvCxnSpPr/>
          <p:nvPr userDrawn="1"/>
        </p:nvCxnSpPr>
        <p:spPr>
          <a:xfrm>
            <a:off x="428625" y="5141915"/>
            <a:ext cx="8286750" cy="158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 userDrawn="1"/>
        </p:nvCxnSpPr>
        <p:spPr>
          <a:xfrm rot="5400000">
            <a:off x="1500177" y="4999839"/>
            <a:ext cx="286528" cy="794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 userDrawn="1"/>
        </p:nvCxnSpPr>
        <p:spPr>
          <a:xfrm>
            <a:off x="0" y="4786329"/>
            <a:ext cx="9144000" cy="1588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 userDrawn="1"/>
        </p:nvSpPr>
        <p:spPr>
          <a:xfrm>
            <a:off x="857224" y="4859181"/>
            <a:ext cx="82867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                          基于</a:t>
            </a:r>
            <a:r>
              <a:rPr lang="en-US" altLang="zh-CN" sz="100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JSP</a:t>
            </a:r>
            <a:r>
              <a:rPr lang="zh-CN" altLang="en-US" sz="100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的杭州天月在线音响销售系统设计与开发                                                                                          答辩人：</a:t>
            </a:r>
            <a:r>
              <a:rPr lang="en-US" altLang="zh-CN" sz="100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xxx</a:t>
            </a:r>
            <a:r>
              <a:rPr lang="zh-CN" altLang="en-US" sz="100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endParaRPr lang="zh-CN" altLang="en-US" sz="1000">
              <a:solidFill>
                <a:prstClr val="black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33" name="Picture 2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626" y="4838716"/>
            <a:ext cx="1526079" cy="2857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 showMasterSp="0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iamisis\Desktop\00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588"/>
            <a:ext cx="9144000" cy="5146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 showMasterSp="0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 showMasterSp="0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30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30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 showMasterSp="0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 showMasterSp="0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 showMasterSp="0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5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90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5" y="1076328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81"/>
            <a:ext cx="8229600" cy="565571"/>
          </a:xfrm>
        </p:spPr>
        <p:txBody>
          <a:bodyPr>
            <a:normAutofit/>
          </a:bodyPr>
          <a:lstStyle>
            <a:lvl1pPr algn="l">
              <a:defRPr sz="2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121494"/>
            <a:ext cx="8229600" cy="3394472"/>
          </a:xfrm>
        </p:spPr>
        <p:txBody>
          <a:bodyPr/>
          <a:lstStyle>
            <a:lvl1pPr>
              <a:defRPr sz="2000">
                <a:latin typeface="微软雅黑" pitchFamily="34" charset="-122"/>
                <a:ea typeface="微软雅黑" pitchFamily="34" charset="-122"/>
              </a:defRPr>
            </a:lvl1pPr>
            <a:lvl2pPr>
              <a:defRPr sz="1800">
                <a:latin typeface="微软雅黑" pitchFamily="34" charset="-122"/>
                <a:ea typeface="微软雅黑" pitchFamily="34" charset="-122"/>
              </a:defRPr>
            </a:lvl2pPr>
            <a:lvl3pPr>
              <a:defRPr sz="1600">
                <a:latin typeface="微软雅黑" pitchFamily="34" charset="-122"/>
                <a:ea typeface="微软雅黑" pitchFamily="34" charset="-122"/>
              </a:defRPr>
            </a:lvl3pPr>
            <a:lvl4pPr>
              <a:defRPr sz="1400">
                <a:latin typeface="微软雅黑" pitchFamily="34" charset="-122"/>
                <a:ea typeface="微软雅黑" pitchFamily="34" charset="-122"/>
              </a:defRPr>
            </a:lvl4pPr>
            <a:lvl5pPr>
              <a:defRPr sz="1400"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12" name="15 CuadroTexto"/>
          <p:cNvSpPr txBox="1"/>
          <p:nvPr userDrawn="1"/>
        </p:nvSpPr>
        <p:spPr>
          <a:xfrm>
            <a:off x="8252978" y="4829630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chemeClr val="bg1"/>
                </a:solidFill>
              </a:rPr>
              <a:t>14</a:t>
            </a:r>
            <a:endParaRPr lang="es-ES" sz="1200" b="1">
              <a:solidFill>
                <a:schemeClr val="bg1"/>
              </a:solidFill>
            </a:endParaRPr>
          </a:p>
        </p:txBody>
      </p:sp>
      <p:cxnSp>
        <p:nvCxnSpPr>
          <p:cNvPr id="20" name="直接连接符 19"/>
          <p:cNvCxnSpPr/>
          <p:nvPr userDrawn="1"/>
        </p:nvCxnSpPr>
        <p:spPr>
          <a:xfrm rot="5400000">
            <a:off x="893748" y="4964120"/>
            <a:ext cx="357172" cy="158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8"/>
          <p:cNvCxnSpPr/>
          <p:nvPr userDrawn="1"/>
        </p:nvCxnSpPr>
        <p:spPr>
          <a:xfrm>
            <a:off x="428625" y="5141915"/>
            <a:ext cx="8286750" cy="158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8"/>
          <p:cNvCxnSpPr/>
          <p:nvPr userDrawn="1"/>
        </p:nvCxnSpPr>
        <p:spPr>
          <a:xfrm>
            <a:off x="428625" y="5141915"/>
            <a:ext cx="8286750" cy="158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 userDrawn="1"/>
        </p:nvCxnSpPr>
        <p:spPr>
          <a:xfrm rot="5400000">
            <a:off x="1500177" y="4999839"/>
            <a:ext cx="286528" cy="794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 userDrawn="1"/>
        </p:nvCxnSpPr>
        <p:spPr>
          <a:xfrm>
            <a:off x="0" y="4786329"/>
            <a:ext cx="9144000" cy="1588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 userDrawn="1"/>
        </p:nvSpPr>
        <p:spPr>
          <a:xfrm>
            <a:off x="857224" y="4859181"/>
            <a:ext cx="82867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>
                <a:latin typeface="微软雅黑" pitchFamily="34" charset="-122"/>
                <a:ea typeface="微软雅黑" pitchFamily="34" charset="-122"/>
              </a:rPr>
              <a:t>                          基于</a:t>
            </a:r>
            <a:r>
              <a:rPr lang="en-US" altLang="zh-CN" sz="1000" dirty="0">
                <a:latin typeface="微软雅黑" pitchFamily="34" charset="-122"/>
                <a:ea typeface="微软雅黑" pitchFamily="34" charset="-122"/>
              </a:rPr>
              <a:t>JSP</a:t>
            </a:r>
            <a:r>
              <a:rPr lang="zh-CN" altLang="en-US" sz="1000">
                <a:latin typeface="微软雅黑" pitchFamily="34" charset="-122"/>
                <a:ea typeface="微软雅黑" pitchFamily="34" charset="-122"/>
              </a:rPr>
              <a:t>的杭州天月在线音响销售系统设计与开发                                                                                          答辩人：</a:t>
            </a:r>
            <a:r>
              <a:rPr lang="en-US" altLang="zh-CN" sz="1000" dirty="0">
                <a:latin typeface="微软雅黑" pitchFamily="34" charset="-122"/>
                <a:ea typeface="微软雅黑" pitchFamily="34" charset="-122"/>
              </a:rPr>
              <a:t>xxx</a:t>
            </a:r>
            <a:r>
              <a:rPr lang="zh-CN" altLang="en-US" sz="1000">
                <a:latin typeface="微软雅黑" pitchFamily="34" charset="-122"/>
                <a:ea typeface="微软雅黑" pitchFamily="34" charset="-122"/>
              </a:rPr>
              <a:t> </a:t>
            </a:r>
            <a:endParaRPr lang="zh-CN" altLang="en-US" sz="100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33" name="Picture 2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626" y="4838716"/>
            <a:ext cx="1526079" cy="2857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 showMasterSp="0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5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 showMasterSp="0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 showMasterSp="0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80"/>
            <a:ext cx="2057400" cy="4388644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80"/>
            <a:ext cx="6019800" cy="4388644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264696"/>
            <a:ext cx="216568" cy="4211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4" tIns="34286" rIns="68574" bIns="34286"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 showMasterSp="0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iamisis\Desktop\00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588"/>
            <a:ext cx="9144000" cy="5146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 showMasterSp="0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 showMasterSp="0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30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30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 showMasterSp="0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 showMasterSp="0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 showMasterSp="0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5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90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5" y="1076328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 showMasterSp="0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5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4" Type="http://schemas.openxmlformats.org/officeDocument/2006/relationships/theme" Target="../theme/theme2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9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9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12.png"/><Relationship Id="rId8" Type="http://schemas.openxmlformats.org/officeDocument/2006/relationships/image" Target="../media/image11.png"/><Relationship Id="rId7" Type="http://schemas.openxmlformats.org/officeDocument/2006/relationships/image" Target="../media/image10.png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8" Type="http://schemas.openxmlformats.org/officeDocument/2006/relationships/notesSlide" Target="../notesSlides/notesSlide1.xml"/><Relationship Id="rId17" Type="http://schemas.openxmlformats.org/officeDocument/2006/relationships/slideLayout" Target="../slideLayouts/slideLayout1.xml"/><Relationship Id="rId16" Type="http://schemas.openxmlformats.org/officeDocument/2006/relationships/image" Target="../media/image19.png"/><Relationship Id="rId15" Type="http://schemas.openxmlformats.org/officeDocument/2006/relationships/image" Target="../media/image18.jpeg"/><Relationship Id="rId14" Type="http://schemas.microsoft.com/office/2007/relationships/hdphoto" Target="../media/image17.wdp"/><Relationship Id="rId13" Type="http://schemas.openxmlformats.org/officeDocument/2006/relationships/image" Target="../media/image16.png"/><Relationship Id="rId12" Type="http://schemas.openxmlformats.org/officeDocument/2006/relationships/image" Target="../media/image15.png"/><Relationship Id="rId11" Type="http://schemas.openxmlformats.org/officeDocument/2006/relationships/image" Target="../media/image14.png"/><Relationship Id="rId10" Type="http://schemas.openxmlformats.org/officeDocument/2006/relationships/image" Target="../media/image13.png"/><Relationship Id="rId1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9.xml"/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35.png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0.xml"/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36.png"/><Relationship Id="rId6" Type="http://schemas.openxmlformats.org/officeDocument/2006/relationships/image" Target="../media/image22.png"/><Relationship Id="rId5" Type="http://schemas.microsoft.com/office/2007/relationships/diagramDrawing" Target="../diagrams/drawing6.xml"/><Relationship Id="rId4" Type="http://schemas.openxmlformats.org/officeDocument/2006/relationships/diagramColors" Target="../diagrams/colors6.xml"/><Relationship Id="rId3" Type="http://schemas.openxmlformats.org/officeDocument/2006/relationships/diagramQuickStyle" Target="../diagrams/quickStyle6.xml"/><Relationship Id="rId2" Type="http://schemas.openxmlformats.org/officeDocument/2006/relationships/diagramLayout" Target="../diagrams/layout6.xml"/><Relationship Id="rId1" Type="http://schemas.openxmlformats.org/officeDocument/2006/relationships/diagramData" Target="../diagrams/data6.xml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image" Target="../media/image39.png"/><Relationship Id="rId8" Type="http://schemas.openxmlformats.org/officeDocument/2006/relationships/image" Target="../media/image38.png"/><Relationship Id="rId7" Type="http://schemas.microsoft.com/office/2007/relationships/diagramDrawing" Target="../diagrams/drawing7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Relationship Id="rId3" Type="http://schemas.openxmlformats.org/officeDocument/2006/relationships/diagramData" Target="../diagrams/data7.xml"/><Relationship Id="rId2" Type="http://schemas.openxmlformats.org/officeDocument/2006/relationships/image" Target="../media/image37.png"/><Relationship Id="rId15" Type="http://schemas.openxmlformats.org/officeDocument/2006/relationships/notesSlide" Target="../notesSlides/notesSlide11.xml"/><Relationship Id="rId14" Type="http://schemas.openxmlformats.org/officeDocument/2006/relationships/slideLayout" Target="../slideLayouts/slideLayout2.xml"/><Relationship Id="rId13" Type="http://schemas.openxmlformats.org/officeDocument/2006/relationships/image" Target="../media/image43.png"/><Relationship Id="rId12" Type="http://schemas.openxmlformats.org/officeDocument/2006/relationships/image" Target="../media/image42.png"/><Relationship Id="rId11" Type="http://schemas.openxmlformats.org/officeDocument/2006/relationships/image" Target="../media/image41.png"/><Relationship Id="rId10" Type="http://schemas.openxmlformats.org/officeDocument/2006/relationships/image" Target="../media/image40.png"/><Relationship Id="rId1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50.png"/><Relationship Id="rId7" Type="http://schemas.openxmlformats.org/officeDocument/2006/relationships/image" Target="../media/image22.png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0" Type="http://schemas.openxmlformats.org/officeDocument/2006/relationships/notesSlide" Target="../notesSlides/notesSlide12.xml"/><Relationship Id="rId1" Type="http://schemas.openxmlformats.org/officeDocument/2006/relationships/image" Target="../media/image44.pn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1.png"/><Relationship Id="rId2" Type="http://schemas.openxmlformats.org/officeDocument/2006/relationships/tags" Target="../tags/tag1.xml"/><Relationship Id="rId1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4.xml"/><Relationship Id="rId7" Type="http://schemas.openxmlformats.org/officeDocument/2006/relationships/slideLayout" Target="../slideLayouts/slideLayout13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22.png"/><Relationship Id="rId1" Type="http://schemas.openxmlformats.org/officeDocument/2006/relationships/image" Target="../media/image52.pn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23.xml"/><Relationship Id="rId4" Type="http://schemas.openxmlformats.org/officeDocument/2006/relationships/image" Target="../media/image59.png"/><Relationship Id="rId3" Type="http://schemas.openxmlformats.org/officeDocument/2006/relationships/image" Target="../media/image58.png"/><Relationship Id="rId2" Type="http://schemas.openxmlformats.org/officeDocument/2006/relationships/image" Target="../media/image22.png"/><Relationship Id="rId1" Type="http://schemas.openxmlformats.org/officeDocument/2006/relationships/image" Target="../media/image5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2.png"/><Relationship Id="rId2" Type="http://schemas.openxmlformats.org/officeDocument/2006/relationships/image" Target="../media/image61.png"/><Relationship Id="rId1" Type="http://schemas.openxmlformats.org/officeDocument/2006/relationships/image" Target="../media/image6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9" Type="http://schemas.microsoft.com/office/2007/relationships/diagramDrawing" Target="../diagrams/drawing1.xml"/><Relationship Id="rId8" Type="http://schemas.openxmlformats.org/officeDocument/2006/relationships/diagramColors" Target="../diagrams/colors1.xml"/><Relationship Id="rId7" Type="http://schemas.openxmlformats.org/officeDocument/2006/relationships/diagramQuickStyle" Target="../diagrams/quickStyle1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23.png"/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1" Type="http://schemas.openxmlformats.org/officeDocument/2006/relationships/notesSlide" Target="../notesSlides/notesSlide2.xml"/><Relationship Id="rId10" Type="http://schemas.openxmlformats.org/officeDocument/2006/relationships/slideLayout" Target="../slideLayouts/slideLayout6.xml"/><Relationship Id="rId1" Type="http://schemas.openxmlformats.org/officeDocument/2006/relationships/image" Target="../media/image20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62.pn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63.png"/><Relationship Id="rId1" Type="http://schemas.openxmlformats.org/officeDocument/2006/relationships/image" Target="../media/image30.jpe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3.xml"/><Relationship Id="rId8" Type="http://schemas.openxmlformats.org/officeDocument/2006/relationships/slideLayout" Target="../slideLayouts/slideLayout13.xml"/><Relationship Id="rId7" Type="http://schemas.openxmlformats.org/officeDocument/2006/relationships/image" Target="../media/image24.jpeg"/><Relationship Id="rId6" Type="http://schemas.openxmlformats.org/officeDocument/2006/relationships/image" Target="../media/image22.png"/><Relationship Id="rId5" Type="http://schemas.microsoft.com/office/2007/relationships/diagramDrawing" Target="../diagrams/drawing2.xml"/><Relationship Id="rId4" Type="http://schemas.openxmlformats.org/officeDocument/2006/relationships/diagramColors" Target="../diagrams/colors2.xml"/><Relationship Id="rId3" Type="http://schemas.openxmlformats.org/officeDocument/2006/relationships/diagramQuickStyle" Target="../diagrams/quickStyle2.xml"/><Relationship Id="rId2" Type="http://schemas.openxmlformats.org/officeDocument/2006/relationships/diagramLayout" Target="../diagrams/layout2.xml"/><Relationship Id="rId1" Type="http://schemas.openxmlformats.org/officeDocument/2006/relationships/diagramData" Target="../diagrams/data2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4.xml"/><Relationship Id="rId8" Type="http://schemas.openxmlformats.org/officeDocument/2006/relationships/slideLayout" Target="../slideLayouts/slideLayout2.xml"/><Relationship Id="rId7" Type="http://schemas.microsoft.com/office/2007/relationships/diagramDrawing" Target="../diagrams/drawing3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Relationship Id="rId3" Type="http://schemas.openxmlformats.org/officeDocument/2006/relationships/diagramData" Target="../diagrams/data3.xml"/><Relationship Id="rId2" Type="http://schemas.openxmlformats.org/officeDocument/2006/relationships/image" Target="../media/image22.png"/><Relationship Id="rId1" Type="http://schemas.openxmlformats.org/officeDocument/2006/relationships/hyperlink" Target="https://www.cnblogs.com/huangyc/p/10064853.html" TargetMode="Externa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27.png"/><Relationship Id="rId8" Type="http://schemas.openxmlformats.org/officeDocument/2006/relationships/image" Target="../media/image26.png"/><Relationship Id="rId7" Type="http://schemas.openxmlformats.org/officeDocument/2006/relationships/image" Target="../media/image25.png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0" Type="http://schemas.openxmlformats.org/officeDocument/2006/relationships/slideLayout" Target="../slideLayouts/slideLayout6.xml"/><Relationship Id="rId1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13.xml"/><Relationship Id="rId4" Type="http://schemas.openxmlformats.org/officeDocument/2006/relationships/image" Target="../media/image22.png"/><Relationship Id="rId3" Type="http://schemas.openxmlformats.org/officeDocument/2006/relationships/image" Target="../media/image25.png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18.xml"/><Relationship Id="rId4" Type="http://schemas.openxmlformats.org/officeDocument/2006/relationships/image" Target="../media/image33.png"/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image" Target="../media/image30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1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2" descr="PPECLOGO-eff-0-1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3794" y="3499075"/>
            <a:ext cx="835025" cy="503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3" descr="PPECLOGO-eff-0-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7718" y="3473675"/>
            <a:ext cx="773112" cy="47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5" descr="PPECLOGO-eff-0-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6205" y="4056285"/>
            <a:ext cx="412750" cy="249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6" descr="PPECLOGO-eff-0-1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6968" y="3510185"/>
            <a:ext cx="315912" cy="19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7" descr="PPECLOGO-eff-0-1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8545" y="4097561"/>
            <a:ext cx="155575" cy="93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8" descr="PPECLOGO-eff-0-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4384" y="3302225"/>
            <a:ext cx="773113" cy="47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9" descr="PPECLOGO-eff-5-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4881" y="3837211"/>
            <a:ext cx="850220" cy="708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10" descr="PPECLOGO-eff-5-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4756" y="3640147"/>
            <a:ext cx="1062933" cy="904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11" descr="PPECLOGO-eff-5-4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2396" y="3397475"/>
            <a:ext cx="710484" cy="536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12" descr="PPECLOGO-eff-0-1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3059" y="3964210"/>
            <a:ext cx="411163" cy="24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13" descr="PPECLOGO-eff-0-1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1318" y="3170460"/>
            <a:ext cx="411162" cy="24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14" descr="PPECLOGO-eff2-1-2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4876" y="4000512"/>
            <a:ext cx="507168" cy="34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15" descr="PPECLOGO-eff2-1-3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5205" y="3435574"/>
            <a:ext cx="344488" cy="230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16" descr="PPECLOGO-eff2-1-4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8375" y="4435700"/>
            <a:ext cx="554038" cy="369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17" descr="PPECLOGO-eff2-1-3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3818" y="3513360"/>
            <a:ext cx="284162" cy="19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18" descr="PPECLOGO-eff2-1-3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2280" y="3851500"/>
            <a:ext cx="222250" cy="149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/>
          <p:cNvSpPr txBox="1"/>
          <p:nvPr/>
        </p:nvSpPr>
        <p:spPr>
          <a:xfrm>
            <a:off x="785786" y="2840501"/>
            <a:ext cx="7564584" cy="860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altLang="zh-CN" b="1" dirty="0"/>
              <a:t>A Lexicon-Based Graph Neural Network for Chinese NER</a:t>
            </a:r>
            <a:endParaRPr lang="en-GB" altLang="zh-CN" dirty="0"/>
          </a:p>
          <a:p>
            <a:pPr algn="ctr">
              <a:spcBef>
                <a:spcPts val="600"/>
              </a:spcBef>
            </a:pPr>
            <a:r>
              <a:rPr lang="en-GB" altLang="zh-CN" sz="1100" dirty="0"/>
              <a:t>EMNLP 2019 </a:t>
            </a:r>
            <a:r>
              <a:rPr lang="zh-CN" altLang="en-US" sz="1100" dirty="0"/>
              <a:t> </a:t>
            </a:r>
            <a:endParaRPr lang="en-US" altLang="zh-CN" sz="1100" dirty="0"/>
          </a:p>
          <a:p>
            <a:pPr algn="ctr">
              <a:spcBef>
                <a:spcPts val="600"/>
              </a:spcBef>
            </a:pPr>
            <a:r>
              <a:rPr lang="en-US" altLang="zh-CN" sz="1100" dirty="0"/>
              <a:t>VRLab: CHEN</a:t>
            </a:r>
            <a:endParaRPr lang="en-US" altLang="zh-CN" sz="1100" dirty="0"/>
          </a:p>
        </p:txBody>
      </p:sp>
      <p:pic>
        <p:nvPicPr>
          <p:cNvPr id="50" name="Picture 10" descr="PPECLOGO-eff-5-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3694" y="3728466"/>
            <a:ext cx="1062933" cy="904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五角星 56"/>
          <p:cNvSpPr/>
          <p:nvPr/>
        </p:nvSpPr>
        <p:spPr>
          <a:xfrm>
            <a:off x="7966285" y="1522409"/>
            <a:ext cx="276784" cy="280122"/>
          </a:xfrm>
          <a:prstGeom prst="star5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矩形 66"/>
          <p:cNvSpPr/>
          <p:nvPr/>
        </p:nvSpPr>
        <p:spPr>
          <a:xfrm>
            <a:off x="785786" y="1"/>
            <a:ext cx="2071702" cy="285734"/>
          </a:xfrm>
          <a:prstGeom prst="rect">
            <a:avLst/>
          </a:prstGeom>
          <a:solidFill>
            <a:srgbClr val="04AE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9" name="直接连接符 48"/>
          <p:cNvCxnSpPr/>
          <p:nvPr/>
        </p:nvCxnSpPr>
        <p:spPr>
          <a:xfrm>
            <a:off x="-1044624" y="3851384"/>
            <a:ext cx="7056784" cy="0"/>
          </a:xfrm>
          <a:prstGeom prst="line">
            <a:avLst/>
          </a:prstGeom>
          <a:ln>
            <a:gradFill flip="none" rotWithShape="1">
              <a:gsLst>
                <a:gs pos="100000">
                  <a:schemeClr val="bg1">
                    <a:alpha val="0"/>
                  </a:schemeClr>
                </a:gs>
                <a:gs pos="0">
                  <a:schemeClr val="bg1"/>
                </a:gs>
              </a:gsLst>
              <a:path path="shape">
                <a:fillToRect l="50000" t="50000" r="50000" b="50000"/>
              </a:path>
              <a:tileRect/>
            </a:gradFill>
          </a:ln>
          <a:effectLst>
            <a:innerShdw>
              <a:prstClr val="black">
                <a:alpha val="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74" name="Group 2805"/>
          <p:cNvGrpSpPr/>
          <p:nvPr/>
        </p:nvGrpSpPr>
        <p:grpSpPr bwMode="auto">
          <a:xfrm>
            <a:off x="6116955" y="4435475"/>
            <a:ext cx="2825750" cy="370205"/>
            <a:chOff x="3186" y="2430"/>
            <a:chExt cx="2238" cy="467"/>
          </a:xfrm>
          <a:solidFill>
            <a:schemeClr val="tx2">
              <a:lumMod val="50000"/>
              <a:alpha val="34000"/>
            </a:schemeClr>
          </a:solidFill>
        </p:grpSpPr>
        <p:sp>
          <p:nvSpPr>
            <p:cNvPr id="13" name="AutoShape 2788"/>
            <p:cNvSpPr>
              <a:spLocks noChangeArrowheads="1"/>
            </p:cNvSpPr>
            <p:nvPr/>
          </p:nvSpPr>
          <p:spPr bwMode="auto">
            <a:xfrm>
              <a:off x="3186" y="2430"/>
              <a:ext cx="601" cy="467"/>
            </a:xfrm>
            <a:prstGeom prst="chevron">
              <a:avLst>
                <a:gd name="adj" fmla="val 32173"/>
              </a:avLst>
            </a:prstGeom>
            <a:grpFill/>
            <a:ln w="9525">
              <a:noFill/>
              <a:miter lim="800000"/>
            </a:ln>
            <a:effectLst/>
          </p:spPr>
          <p:txBody>
            <a:bodyPr vert="horz" wrap="none" lIns="91440" tIns="45720" rIns="91440" bIns="45720" numCol="1" anchor="ctr" anchorCtr="0" compatLnSpc="1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90204" pitchFamily="34" charset="0"/>
                <a:ea typeface="宋体" pitchFamily="2" charset="-122"/>
              </a:endParaRPr>
            </a:p>
          </p:txBody>
        </p:sp>
        <p:sp>
          <p:nvSpPr>
            <p:cNvPr id="14" name="AutoShape 2792"/>
            <p:cNvSpPr>
              <a:spLocks noChangeArrowheads="1"/>
            </p:cNvSpPr>
            <p:nvPr/>
          </p:nvSpPr>
          <p:spPr bwMode="auto">
            <a:xfrm>
              <a:off x="3690" y="2430"/>
              <a:ext cx="599" cy="467"/>
            </a:xfrm>
            <a:prstGeom prst="chevron">
              <a:avLst>
                <a:gd name="adj" fmla="val 32173"/>
              </a:avLst>
            </a:prstGeom>
            <a:grpFill/>
            <a:ln w="9525">
              <a:noFill/>
              <a:miter lim="800000"/>
            </a:ln>
            <a:effectLst/>
          </p:spPr>
          <p:txBody>
            <a:bodyPr vert="horz" wrap="none" lIns="91440" tIns="45720" rIns="91440" bIns="45720" numCol="1" anchor="ctr" anchorCtr="0" compatLnSpc="1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90204" pitchFamily="34" charset="0"/>
                  <a:ea typeface="宋体" pitchFamily="2" charset="-122"/>
                </a:rPr>
                <a:t>     </a:t>
              </a:r>
              <a:r>
                <a:rPr kumimoji="0" lang="en-US" altLang="zh-CN" sz="1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90204" pitchFamily="34" charset="0"/>
                  <a:ea typeface="宋体" pitchFamily="2" charset="-122"/>
                </a:rPr>
                <a:t>2020.07.23      </a:t>
              </a:r>
              <a:r>
                <a:rPr kumimoji="0" lang="zh-CN" altLang="zh-CN" sz="1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90204" pitchFamily="34" charset="0"/>
                  <a:ea typeface="宋体" pitchFamily="2" charset="-122"/>
                </a:rPr>
                <a:t>苏州</a:t>
              </a:r>
              <a:endParaRPr kumimoji="0" lang="zh-CN" altLang="zh-CN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90204" pitchFamily="34" charset="0"/>
                <a:ea typeface="宋体" pitchFamily="2" charset="-122"/>
              </a:endParaRPr>
            </a:p>
          </p:txBody>
        </p:sp>
        <p:sp>
          <p:nvSpPr>
            <p:cNvPr id="15" name="AutoShape 2793"/>
            <p:cNvSpPr>
              <a:spLocks noChangeArrowheads="1"/>
            </p:cNvSpPr>
            <p:nvPr/>
          </p:nvSpPr>
          <p:spPr bwMode="auto">
            <a:xfrm>
              <a:off x="4247" y="2430"/>
              <a:ext cx="599" cy="467"/>
            </a:xfrm>
            <a:prstGeom prst="chevron">
              <a:avLst>
                <a:gd name="adj" fmla="val 32173"/>
              </a:avLst>
            </a:prstGeom>
            <a:grpFill/>
            <a:ln w="9525">
              <a:noFill/>
              <a:miter lim="800000"/>
            </a:ln>
            <a:effectLst/>
          </p:spPr>
          <p:txBody>
            <a:bodyPr vert="horz" wrap="none" lIns="91440" tIns="45720" rIns="91440" bIns="45720" numCol="1" anchor="ctr" anchorCtr="0" compatLnSpc="1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90204" pitchFamily="34" charset="0"/>
                <a:ea typeface="宋体" pitchFamily="2" charset="-122"/>
              </a:endParaRPr>
            </a:p>
          </p:txBody>
        </p:sp>
        <p:sp>
          <p:nvSpPr>
            <p:cNvPr id="16" name="AutoShape 2794"/>
            <p:cNvSpPr>
              <a:spLocks noChangeArrowheads="1"/>
            </p:cNvSpPr>
            <p:nvPr/>
          </p:nvSpPr>
          <p:spPr bwMode="auto">
            <a:xfrm>
              <a:off x="4823" y="2430"/>
              <a:ext cx="601" cy="467"/>
            </a:xfrm>
            <a:prstGeom prst="chevron">
              <a:avLst>
                <a:gd name="adj" fmla="val 32173"/>
              </a:avLst>
            </a:prstGeom>
            <a:grpFill/>
            <a:ln w="9525">
              <a:noFill/>
              <a:miter lim="800000"/>
            </a:ln>
            <a:effectLst/>
          </p:spPr>
          <p:txBody>
            <a:bodyPr vert="horz" wrap="none" lIns="91440" tIns="45720" rIns="91440" bIns="45720" numCol="1" anchor="ctr" anchorCtr="0" compatLnSpc="1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90204" pitchFamily="34" charset="0"/>
                <a:ea typeface="宋体" pitchFamily="2" charset="-122"/>
              </a:endParaRP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5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035899" y="296848"/>
            <a:ext cx="1551337" cy="565441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82025" y="358045"/>
            <a:ext cx="490371" cy="442560"/>
          </a:xfrm>
          <a:prstGeom prst="rect">
            <a:avLst/>
          </a:prstGeom>
          <a:solidFill>
            <a:srgbClr val="C00000"/>
          </a:solidFill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17500" y="862330"/>
            <a:ext cx="6416675" cy="15347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流程图: 可选过程 22"/>
          <p:cNvSpPr/>
          <p:nvPr/>
        </p:nvSpPr>
        <p:spPr>
          <a:xfrm>
            <a:off x="2075180" y="2313940"/>
            <a:ext cx="3176270" cy="306070"/>
          </a:xfrm>
          <a:prstGeom prst="flowChartAlternateProcess">
            <a:avLst/>
          </a:prstGeom>
          <a:solidFill>
            <a:srgbClr val="CCD4E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39" name="直接连接符 38"/>
          <p:cNvCxnSpPr/>
          <p:nvPr/>
        </p:nvCxnSpPr>
        <p:spPr>
          <a:xfrm flipH="1">
            <a:off x="213965" y="561975"/>
            <a:ext cx="3097958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7"/>
          <p:cNvSpPr>
            <a:spLocks noChangeArrowheads="1"/>
          </p:cNvSpPr>
          <p:nvPr/>
        </p:nvSpPr>
        <p:spPr bwMode="auto">
          <a:xfrm>
            <a:off x="0" y="523876"/>
            <a:ext cx="215900" cy="71438"/>
          </a:xfrm>
          <a:prstGeom prst="rect">
            <a:avLst/>
          </a:prstGeom>
          <a:solidFill>
            <a:srgbClr val="00B0F0"/>
          </a:solidFill>
          <a:ln w="9525">
            <a:noFill/>
            <a:miter lim="800000"/>
          </a:ln>
        </p:spPr>
        <p:txBody>
          <a:bodyPr wrap="none" anchor="ctr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94909" y="193438"/>
            <a:ext cx="1630680" cy="6451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503050405090304" pitchFamily="18" charset="0"/>
                <a:ea typeface="宋体" pitchFamily="2" charset="-122"/>
                <a:cs typeface="Times New Roman" panose="02020503050405090304" pitchFamily="18" charset="0"/>
                <a:sym typeface="+mn-ea"/>
              </a:rPr>
              <a:t>How to solve</a:t>
            </a:r>
            <a:r>
              <a:rPr lang="zh-CN" altLang="en-US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503050405090304" pitchFamily="18" charset="0"/>
                <a:ea typeface="宋体" pitchFamily="2" charset="-122"/>
                <a:cs typeface="Times New Roman" panose="02020503050405090304" pitchFamily="18" charset="0"/>
                <a:sym typeface="+mn-ea"/>
              </a:rPr>
              <a:t>？</a:t>
            </a:r>
            <a:endParaRPr lang="zh-CN" altLang="en-US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503050405090304" pitchFamily="18" charset="0"/>
              <a:ea typeface="宋体" pitchFamily="2" charset="-122"/>
              <a:cs typeface="Times New Roman" panose="02020503050405090304" pitchFamily="18" charset="0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64860" y="281165"/>
            <a:ext cx="1488627" cy="48542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26390" y="964565"/>
            <a:ext cx="4956810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/>
              <a:t>本文提出</a:t>
            </a:r>
            <a:r>
              <a:rPr lang="zh-CN" altLang="en-US" sz="1200">
                <a:solidFill>
                  <a:srgbClr val="FF0000"/>
                </a:solidFill>
              </a:rPr>
              <a:t>lexicon-based graph neural network (LGN)</a:t>
            </a:r>
            <a:r>
              <a:rPr lang="zh-CN" altLang="en-US" sz="1200"/>
              <a:t>来进行</a:t>
            </a:r>
            <a:r>
              <a:rPr lang="zh-CN" altLang="en-US" sz="1200">
                <a:solidFill>
                  <a:srgbClr val="C00000"/>
                </a:solidFill>
              </a:rPr>
              <a:t>图节点分类</a:t>
            </a:r>
            <a:r>
              <a:rPr lang="zh-CN" altLang="en-US" sz="1200"/>
              <a:t>，从而实现序列标注。通过图中各个节点的相连结构来实现局部语义信息的融合，增加一个</a:t>
            </a:r>
            <a:r>
              <a:rPr lang="zh-CN" altLang="en-US" sz="1200">
                <a:solidFill>
                  <a:srgbClr val="C00000"/>
                </a:solidFill>
              </a:rPr>
              <a:t>全局节点实现全局信息融合</a:t>
            </a:r>
            <a:r>
              <a:rPr lang="zh-CN" altLang="en-US" sz="1200"/>
              <a:t>。图中节点通过不断</a:t>
            </a:r>
            <a:r>
              <a:rPr lang="en-US" altLang="zh-CN" sz="1200"/>
              <a:t>(</a:t>
            </a:r>
            <a:r>
              <a:rPr lang="zh-CN" altLang="en-US" sz="1200"/>
              <a:t>recurrent</a:t>
            </a:r>
            <a:r>
              <a:rPr lang="en-US" altLang="zh-CN" sz="1200"/>
              <a:t>)</a:t>
            </a:r>
            <a:r>
              <a:rPr lang="zh-CN" altLang="en-US" sz="1200"/>
              <a:t>融合其传入节点和全局节点实现节点信息更新。</a:t>
            </a:r>
            <a:endParaRPr lang="zh-CN" altLang="en-US" sz="1200"/>
          </a:p>
        </p:txBody>
      </p:sp>
      <p:graphicFrame>
        <p:nvGraphicFramePr>
          <p:cNvPr id="9" name="图示 8"/>
          <p:cNvGraphicFramePr/>
          <p:nvPr/>
        </p:nvGraphicFramePr>
        <p:xfrm>
          <a:off x="326390" y="2313305"/>
          <a:ext cx="4942205" cy="22472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3" name="流程图: 可选过程 12"/>
          <p:cNvSpPr/>
          <p:nvPr/>
        </p:nvSpPr>
        <p:spPr>
          <a:xfrm>
            <a:off x="2092325" y="3618230"/>
            <a:ext cx="3176270" cy="301625"/>
          </a:xfrm>
          <a:prstGeom prst="flowChartAlternateProcess">
            <a:avLst/>
          </a:prstGeom>
          <a:solidFill>
            <a:srgbClr val="CCD4E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1703705" y="3630930"/>
            <a:ext cx="891540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lvl="1" algn="l">
              <a:lnSpc>
                <a:spcPct val="100000"/>
              </a:lnSpc>
              <a:spcBef>
                <a:spcPct val="0"/>
              </a:spcBef>
              <a:spcAft>
                <a:spcPct val="15000"/>
              </a:spcAft>
            </a:pPr>
            <a:r>
              <a:rPr lang="en-US" altLang="zh-CN" sz="1000"/>
              <a:t>CRF</a:t>
            </a:r>
            <a:endParaRPr lang="en-US" altLang="zh-CN" sz="1000"/>
          </a:p>
        </p:txBody>
      </p:sp>
      <p:sp>
        <p:nvSpPr>
          <p:cNvPr id="2" name="流程图: 可选过程 1"/>
          <p:cNvSpPr/>
          <p:nvPr/>
        </p:nvSpPr>
        <p:spPr>
          <a:xfrm>
            <a:off x="2092325" y="3903980"/>
            <a:ext cx="3176270" cy="306070"/>
          </a:xfrm>
          <a:prstGeom prst="flowChartAlternateProcess">
            <a:avLst/>
          </a:prstGeom>
          <a:solidFill>
            <a:srgbClr val="CCD4E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723900" y="3965575"/>
            <a:ext cx="70739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1200">
                <a:solidFill>
                  <a:schemeClr val="bg1"/>
                </a:solidFill>
              </a:rPr>
              <a:t> lexicon</a:t>
            </a:r>
            <a:endParaRPr lang="zh-CN" altLang="en-US" sz="1200">
              <a:solidFill>
                <a:schemeClr val="bg1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092960" y="3872865"/>
            <a:ext cx="31413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>
                <a:solidFill>
                  <a:schemeClr val="bg1"/>
                </a:solidFill>
              </a:rPr>
              <a:t> </a:t>
            </a:r>
            <a:r>
              <a:rPr lang="zh-CN" altLang="en-US" sz="1200">
                <a:solidFill>
                  <a:schemeClr val="tx1"/>
                </a:solidFill>
              </a:rPr>
              <a:t>Chinese Giga-Word： 704.4k words</a:t>
            </a:r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510540" y="4315460"/>
            <a:ext cx="1443990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1000">
                <a:solidFill>
                  <a:schemeClr val="bg1"/>
                </a:solidFill>
              </a:rPr>
              <a:t> </a:t>
            </a:r>
            <a:r>
              <a:rPr lang="en-US" altLang="zh-CN" sz="1000">
                <a:solidFill>
                  <a:schemeClr val="bg1"/>
                </a:solidFill>
              </a:rPr>
              <a:t>embedding of lexicon</a:t>
            </a:r>
            <a:endParaRPr lang="en-US" altLang="zh-CN" sz="1000">
              <a:solidFill>
                <a:schemeClr val="bg1"/>
              </a:solidFill>
            </a:endParaRPr>
          </a:p>
        </p:txBody>
      </p:sp>
      <p:sp>
        <p:nvSpPr>
          <p:cNvPr id="17" name="流程图: 可选过程 16"/>
          <p:cNvSpPr/>
          <p:nvPr/>
        </p:nvSpPr>
        <p:spPr>
          <a:xfrm>
            <a:off x="2092325" y="4241165"/>
            <a:ext cx="3176270" cy="301625"/>
          </a:xfrm>
          <a:prstGeom prst="flowChartAlternateProcess">
            <a:avLst/>
          </a:prstGeom>
          <a:solidFill>
            <a:srgbClr val="CCD4E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2127250" y="4210050"/>
            <a:ext cx="314134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1200">
                <a:solidFill>
                  <a:schemeClr val="tx1"/>
                </a:solidFill>
              </a:rPr>
              <a:t>pre-trained by word2vec</a:t>
            </a:r>
            <a:endParaRPr lang="en-US" altLang="zh-CN" sz="1200">
              <a:solidFill>
                <a:schemeClr val="tx1"/>
              </a:solidFill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323850" y="4812030"/>
            <a:ext cx="634428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600"/>
              <a:t>Both the pre-trained character and lexicon word embeddings are released by Zhang and Yang (2018)</a:t>
            </a:r>
            <a:endParaRPr lang="zh-CN" altLang="en-US" sz="600"/>
          </a:p>
          <a:p>
            <a:r>
              <a:rPr lang="zh-CN" altLang="en-US" sz="600">
                <a:sym typeface="+mn-ea"/>
              </a:rPr>
              <a:t>Yue Zhang and Jie Yang. Chinese ner using lattice lstm. </a:t>
            </a:r>
            <a:r>
              <a:rPr lang="en-US" altLang="zh-CN" sz="600">
                <a:sym typeface="+mn-ea"/>
              </a:rPr>
              <a:t>ACL2018</a:t>
            </a:r>
            <a:endParaRPr lang="zh-CN" altLang="en-US" sz="600"/>
          </a:p>
        </p:txBody>
      </p:sp>
      <p:sp>
        <p:nvSpPr>
          <p:cNvPr id="20" name="文本框 19"/>
          <p:cNvSpPr txBox="1"/>
          <p:nvPr/>
        </p:nvSpPr>
        <p:spPr>
          <a:xfrm>
            <a:off x="708025" y="2327910"/>
            <a:ext cx="79248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200">
                <a:solidFill>
                  <a:schemeClr val="bg1"/>
                </a:solidFill>
              </a:rPr>
              <a:t>标注方案</a:t>
            </a:r>
            <a:endParaRPr lang="zh-CN" altLang="en-US" sz="1200">
              <a:solidFill>
                <a:schemeClr val="bg1"/>
              </a:solidFill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2110105" y="2296795"/>
            <a:ext cx="314134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1400">
                <a:solidFill>
                  <a:schemeClr val="tx1"/>
                </a:solidFill>
              </a:rPr>
              <a:t>BMES</a:t>
            </a:r>
            <a:endParaRPr lang="en-US" altLang="zh-CN" sz="1400">
              <a:solidFill>
                <a:schemeClr val="tx1"/>
              </a:solidFill>
            </a:endParaRPr>
          </a:p>
        </p:txBody>
      </p:sp>
      <p:sp>
        <p:nvSpPr>
          <p:cNvPr id="24" name="下弧形箭头 23"/>
          <p:cNvSpPr/>
          <p:nvPr/>
        </p:nvSpPr>
        <p:spPr>
          <a:xfrm rot="5400000" flipV="1">
            <a:off x="5001260" y="3477895"/>
            <a:ext cx="953135" cy="245110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7"/>
          <a:srcRect l="15760"/>
          <a:stretch>
            <a:fillRect/>
          </a:stretch>
        </p:blipFill>
        <p:spPr>
          <a:xfrm>
            <a:off x="5355590" y="2013585"/>
            <a:ext cx="3658870" cy="589915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图示 1"/>
          <p:cNvGraphicFramePr/>
          <p:nvPr/>
        </p:nvGraphicFramePr>
        <p:xfrm>
          <a:off x="5530215" y="1519555"/>
          <a:ext cx="3455670" cy="22174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cxnSp>
        <p:nvCxnSpPr>
          <p:cNvPr id="39" name="直接连接符 38"/>
          <p:cNvCxnSpPr/>
          <p:nvPr/>
        </p:nvCxnSpPr>
        <p:spPr>
          <a:xfrm flipH="1">
            <a:off x="215870" y="560070"/>
            <a:ext cx="3097958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7"/>
          <p:cNvSpPr>
            <a:spLocks noChangeArrowheads="1"/>
          </p:cNvSpPr>
          <p:nvPr/>
        </p:nvSpPr>
        <p:spPr bwMode="auto">
          <a:xfrm>
            <a:off x="0" y="523876"/>
            <a:ext cx="215900" cy="71438"/>
          </a:xfrm>
          <a:prstGeom prst="rect">
            <a:avLst/>
          </a:prstGeom>
          <a:solidFill>
            <a:srgbClr val="00B0F0"/>
          </a:solidFill>
          <a:ln w="9525">
            <a:noFill/>
            <a:miter lim="800000"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itchFamily="2" charset="-122"/>
              <a:cs typeface="+mn-cs"/>
            </a:endParaRPr>
          </a:p>
        </p:txBody>
      </p:sp>
      <p:sp>
        <p:nvSpPr>
          <p:cNvPr id="18" name="object 3"/>
          <p:cNvSpPr txBox="1">
            <a:spLocks noGrp="1"/>
          </p:cNvSpPr>
          <p:nvPr>
            <p:ph type="title"/>
          </p:nvPr>
        </p:nvSpPr>
        <p:spPr>
          <a:xfrm>
            <a:off x="295503" y="251921"/>
            <a:ext cx="3518508" cy="2279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zh-CN" sz="1400" b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503050405090304" pitchFamily="18" charset="0"/>
                <a:ea typeface="宋体" pitchFamily="2" charset="-122"/>
                <a:cs typeface="Times New Roman" panose="02020503050405090304" pitchFamily="18" charset="0"/>
                <a:sym typeface="+mn-ea"/>
              </a:rPr>
              <a:t>Model</a:t>
            </a:r>
            <a:r>
              <a:rPr lang="zh-CN" altLang="en-US" sz="1400" b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503050405090304" pitchFamily="18" charset="0"/>
                <a:ea typeface="宋体" pitchFamily="2" charset="-122"/>
                <a:cs typeface="Times New Roman" panose="02020503050405090304" pitchFamily="18" charset="0"/>
                <a:sym typeface="+mn-ea"/>
              </a:rPr>
              <a:t>：</a:t>
            </a:r>
            <a:r>
              <a:rPr lang="en-US" altLang="zh-CN" sz="1400" b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503050405090304" pitchFamily="18" charset="0"/>
                <a:ea typeface="宋体" pitchFamily="2" charset="-122"/>
                <a:cs typeface="Times New Roman" panose="02020503050405090304" pitchFamily="18" charset="0"/>
                <a:sym typeface="+mn-ea"/>
              </a:rPr>
              <a:t>Grapy Construction</a:t>
            </a:r>
            <a:r>
              <a:rPr lang="en-US" altLang="zh-CN" sz="1400" b="0" dirty="0">
                <a:solidFill>
                  <a:prstClr val="black"/>
                </a:solidFill>
                <a:effectLst/>
                <a:latin typeface="Times New Roman" panose="02020503050405090304" pitchFamily="18" charset="0"/>
                <a:ea typeface="宋体" pitchFamily="2" charset="-122"/>
                <a:cs typeface="Times New Roman" panose="02020503050405090304" pitchFamily="18" charset="0"/>
              </a:rPr>
              <a:t> </a:t>
            </a:r>
            <a:endParaRPr sz="1400" b="0" dirty="0">
              <a:solidFill>
                <a:prstClr val="black"/>
              </a:solidFill>
              <a:effectLst/>
              <a:latin typeface="Times New Roman" panose="02020503050405090304" pitchFamily="18" charset="0"/>
              <a:ea typeface="宋体" pitchFamily="2" charset="-122"/>
              <a:cs typeface="Times New Roman" panose="02020503050405090304" pitchFamily="18" charset="0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64860" y="281165"/>
            <a:ext cx="1488627" cy="485422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1381760" y="3516630"/>
            <a:ext cx="382397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900">
                <a:sym typeface="+mn-ea"/>
              </a:rPr>
              <a:t>使用</a:t>
            </a:r>
            <a:r>
              <a:rPr lang="en-US" altLang="zh-CN" sz="900">
                <a:sym typeface="+mn-ea"/>
              </a:rPr>
              <a:t>GNN</a:t>
            </a:r>
            <a:r>
              <a:rPr lang="zh-CN" altLang="en-US" sz="900">
                <a:sym typeface="+mn-ea"/>
              </a:rPr>
              <a:t>来建模。</a:t>
            </a:r>
            <a:endParaRPr lang="zh-CN" altLang="en-US" sz="900">
              <a:sym typeface="+mn-ea"/>
            </a:endParaRPr>
          </a:p>
          <a:p>
            <a:r>
              <a:rPr lang="zh-CN" altLang="en-US" sz="900">
                <a:sym typeface="+mn-ea"/>
              </a:rPr>
              <a:t>有什么用？</a:t>
            </a:r>
            <a:endParaRPr lang="en-US" altLang="zh-CN" sz="900"/>
          </a:p>
          <a:p>
            <a:endParaRPr lang="en-US" altLang="zh-CN" sz="900"/>
          </a:p>
          <a:p>
            <a:endParaRPr lang="zh-CN" altLang="en-US" sz="900">
              <a:sym typeface="+mn-ea"/>
            </a:endParaRPr>
          </a:p>
          <a:p>
            <a:endParaRPr lang="zh-CN" altLang="en-US" sz="900">
              <a:sym typeface="+mn-ea"/>
            </a:endParaRPr>
          </a:p>
          <a:p>
            <a:endParaRPr lang="zh-CN" altLang="en-US" sz="900">
              <a:sym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179185" y="4140200"/>
            <a:ext cx="254317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600"/>
              <a:t>For a graph with n character nodes and m edges, there are n + m global connections linking each node and edge to the shared relay node.</a:t>
            </a:r>
            <a:endParaRPr lang="zh-CN" altLang="en-US" sz="600"/>
          </a:p>
        </p:txBody>
      </p:sp>
      <p:sp>
        <p:nvSpPr>
          <p:cNvPr id="4" name="文本框 3"/>
          <p:cNvSpPr txBox="1"/>
          <p:nvPr/>
        </p:nvSpPr>
        <p:spPr>
          <a:xfrm>
            <a:off x="5579745" y="2101850"/>
            <a:ext cx="1096645" cy="940435"/>
          </a:xfrm>
          <a:prstGeom prst="rect">
            <a:avLst/>
          </a:prstGeom>
          <a:noFill/>
        </p:spPr>
        <p:txBody>
          <a:bodyPr wrap="square" tIns="71755" rtlCol="0" anchor="t">
            <a:spAutoFit/>
          </a:bodyPr>
          <a:p>
            <a:pPr marL="57150" lvl="1" indent="-57150">
              <a:lnSpc>
                <a:spcPct val="100000"/>
              </a:lnSpc>
              <a:spcBef>
                <a:spcPct val="0"/>
              </a:spcBef>
              <a:spcAft>
                <a:spcPct val="15000"/>
              </a:spcAft>
            </a:pPr>
            <a:r>
              <a:rPr lang="en-US" altLang="zh-CN" sz="800">
                <a:solidFill>
                  <a:schemeClr val="bg1"/>
                </a:solidFill>
                <a:sym typeface="+mn-ea"/>
              </a:rPr>
              <a:t>character feature</a:t>
            </a:r>
            <a:endParaRPr lang="en-US" altLang="zh-CN" sz="800">
              <a:solidFill>
                <a:schemeClr val="bg1"/>
              </a:solidFill>
              <a:sym typeface="+mn-ea"/>
            </a:endParaRPr>
          </a:p>
          <a:p>
            <a:pPr marL="57150" lvl="1" indent="-57150">
              <a:lnSpc>
                <a:spcPct val="100000"/>
              </a:lnSpc>
              <a:spcBef>
                <a:spcPct val="0"/>
              </a:spcBef>
              <a:spcAft>
                <a:spcPct val="15000"/>
              </a:spcAft>
            </a:pPr>
            <a:endParaRPr lang="en-US" altLang="zh-CN" sz="800">
              <a:solidFill>
                <a:schemeClr val="bg1"/>
              </a:solidFill>
              <a:sym typeface="+mn-ea"/>
            </a:endParaRPr>
          </a:p>
          <a:p>
            <a:pPr marL="57150" lvl="1" indent="-57150">
              <a:lnSpc>
                <a:spcPct val="100000"/>
              </a:lnSpc>
              <a:spcBef>
                <a:spcPct val="0"/>
              </a:spcBef>
              <a:spcAft>
                <a:spcPct val="15000"/>
              </a:spcAft>
            </a:pPr>
            <a:r>
              <a:rPr lang="en-US" altLang="zh-CN" sz="800">
                <a:solidFill>
                  <a:schemeClr val="bg1"/>
                </a:solidFill>
              </a:rPr>
              <a:t>Lexicon word feature</a:t>
            </a:r>
            <a:endParaRPr lang="en-US" altLang="zh-CN" sz="800" u="sng">
              <a:solidFill>
                <a:schemeClr val="bg1"/>
              </a:solidFill>
            </a:endParaRPr>
          </a:p>
          <a:p>
            <a:pPr marL="57150" lvl="1" indent="-57150">
              <a:lnSpc>
                <a:spcPct val="100000"/>
              </a:lnSpc>
              <a:spcBef>
                <a:spcPct val="0"/>
              </a:spcBef>
              <a:spcAft>
                <a:spcPct val="15000"/>
              </a:spcAft>
            </a:pPr>
            <a:endParaRPr lang="en-US" altLang="zh-CN" sz="800" u="sng">
              <a:solidFill>
                <a:schemeClr val="bg1"/>
              </a:solidFill>
            </a:endParaRPr>
          </a:p>
          <a:p>
            <a:pPr marL="57150" lvl="1" indent="-57150">
              <a:lnSpc>
                <a:spcPct val="100000"/>
              </a:lnSpc>
              <a:spcBef>
                <a:spcPct val="0"/>
              </a:spcBef>
              <a:spcAft>
                <a:spcPct val="15000"/>
              </a:spcAft>
            </a:pPr>
            <a:r>
              <a:rPr lang="en-US" altLang="zh-CN" sz="800">
                <a:solidFill>
                  <a:schemeClr val="bg1"/>
                </a:solidFill>
                <a:sym typeface="+mn-ea"/>
              </a:rPr>
              <a:t>global feature</a:t>
            </a:r>
            <a:endParaRPr lang="en-US" altLang="zh-CN" sz="800">
              <a:solidFill>
                <a:schemeClr val="bg1"/>
              </a:solidFill>
              <a:sym typeface="+mn-ea"/>
            </a:endParaRPr>
          </a:p>
        </p:txBody>
      </p:sp>
      <p:cxnSp>
        <p:nvCxnSpPr>
          <p:cNvPr id="5" name="直接箭头连接符 4"/>
          <p:cNvCxnSpPr/>
          <p:nvPr/>
        </p:nvCxnSpPr>
        <p:spPr>
          <a:xfrm flipH="1">
            <a:off x="4956810" y="2284095"/>
            <a:ext cx="551815" cy="23177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箭头连接符 5"/>
          <p:cNvCxnSpPr/>
          <p:nvPr/>
        </p:nvCxnSpPr>
        <p:spPr>
          <a:xfrm flipH="1" flipV="1">
            <a:off x="4947920" y="2603500"/>
            <a:ext cx="559435" cy="635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箭头连接符 6"/>
          <p:cNvCxnSpPr/>
          <p:nvPr/>
        </p:nvCxnSpPr>
        <p:spPr>
          <a:xfrm flipH="1" flipV="1">
            <a:off x="4947920" y="2700020"/>
            <a:ext cx="567055" cy="24384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图片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2080" y="678180"/>
            <a:ext cx="3422650" cy="2469515"/>
          </a:xfrm>
          <a:prstGeom prst="rect">
            <a:avLst/>
          </a:prstGeom>
        </p:spPr>
      </p:pic>
      <p:sp>
        <p:nvSpPr>
          <p:cNvPr id="15" name="左箭头 14"/>
          <p:cNvSpPr/>
          <p:nvPr/>
        </p:nvSpPr>
        <p:spPr>
          <a:xfrm>
            <a:off x="3554730" y="2464435"/>
            <a:ext cx="1283970" cy="283845"/>
          </a:xfrm>
          <a:prstGeom prst="leftArrow">
            <a:avLst>
              <a:gd name="adj1" fmla="val 50282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ransition spd="slow">
    <p:push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直接连接符 38"/>
          <p:cNvCxnSpPr/>
          <p:nvPr/>
        </p:nvCxnSpPr>
        <p:spPr>
          <a:xfrm flipH="1">
            <a:off x="213965" y="561975"/>
            <a:ext cx="3097958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7"/>
          <p:cNvSpPr>
            <a:spLocks noChangeArrowheads="1"/>
          </p:cNvSpPr>
          <p:nvPr/>
        </p:nvSpPr>
        <p:spPr bwMode="auto">
          <a:xfrm>
            <a:off x="0" y="523876"/>
            <a:ext cx="215900" cy="71438"/>
          </a:xfrm>
          <a:prstGeom prst="rect">
            <a:avLst/>
          </a:prstGeom>
          <a:solidFill>
            <a:srgbClr val="00B0F0"/>
          </a:solidFill>
          <a:ln w="9525">
            <a:noFill/>
            <a:miter lim="800000"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itchFamily="2" charset="-122"/>
              <a:cs typeface="+mn-cs"/>
            </a:endParaRPr>
          </a:p>
        </p:txBody>
      </p:sp>
      <p:sp>
        <p:nvSpPr>
          <p:cNvPr id="11" name="TextBox 25"/>
          <p:cNvSpPr txBox="1"/>
          <p:nvPr/>
        </p:nvSpPr>
        <p:spPr>
          <a:xfrm>
            <a:off x="5860145" y="4004417"/>
            <a:ext cx="50006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itchFamily="2" charset="-122"/>
                <a:cs typeface="+mn-cs"/>
              </a:rPr>
              <a:t>2</a:t>
            </a:r>
            <a:endParaRPr kumimoji="0" lang="zh-CN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itchFamily="2" charset="-122"/>
              <a:cs typeface="+mn-cs"/>
            </a:endParaRPr>
          </a:p>
        </p:txBody>
      </p:sp>
      <p:sp>
        <p:nvSpPr>
          <p:cNvPr id="13" name="TextBox 25"/>
          <p:cNvSpPr txBox="1"/>
          <p:nvPr/>
        </p:nvSpPr>
        <p:spPr>
          <a:xfrm>
            <a:off x="7151361" y="4004418"/>
            <a:ext cx="50006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itchFamily="2" charset="-122"/>
                <a:cs typeface="+mn-cs"/>
              </a:rPr>
              <a:t>3</a:t>
            </a:r>
            <a:endParaRPr kumimoji="0" lang="zh-CN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itchFamily="2" charset="-122"/>
              <a:cs typeface="+mn-cs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95340" y="319265"/>
            <a:ext cx="1488627" cy="48542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97790" y="155575"/>
            <a:ext cx="3159760" cy="30670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altLang="zh-CN" sz="14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503050405090304" pitchFamily="18" charset="0"/>
                <a:ea typeface="宋体" pitchFamily="2" charset="-122"/>
                <a:cs typeface="Times New Roman" panose="02020503050405090304" pitchFamily="18" charset="0"/>
                <a:sym typeface="+mn-ea"/>
              </a:rPr>
              <a:t>Message Passing</a:t>
            </a:r>
            <a:r>
              <a:rPr lang="zh-CN" altLang="en-US" sz="14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503050405090304" pitchFamily="18" charset="0"/>
                <a:ea typeface="宋体" pitchFamily="2" charset="-122"/>
                <a:cs typeface="Times New Roman" panose="02020503050405090304" pitchFamily="18" charset="0"/>
                <a:sym typeface="+mn-ea"/>
              </a:rPr>
              <a:t>：</a:t>
            </a:r>
            <a:r>
              <a:rPr lang="en-US" altLang="zh-CN" sz="14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503050405090304" pitchFamily="18" charset="0"/>
                <a:ea typeface="宋体" pitchFamily="2" charset="-122"/>
                <a:cs typeface="Times New Roman" panose="02020503050405090304" pitchFamily="18" charset="0"/>
                <a:sym typeface="+mn-ea"/>
              </a:rPr>
              <a:t>Aggregation</a:t>
            </a:r>
            <a:r>
              <a:rPr lang="en-US" altLang="zh-CN" sz="14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503050405090304" pitchFamily="18" charset="0"/>
                <a:ea typeface="宋体" pitchFamily="2" charset="-122"/>
                <a:cs typeface="Times New Roman" panose="02020503050405090304" pitchFamily="18" charset="0"/>
                <a:sym typeface="+mn-ea"/>
              </a:rPr>
              <a:t> &amp; update</a:t>
            </a:r>
            <a:endParaRPr lang="en-US" altLang="zh-CN" sz="14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503050405090304" pitchFamily="18" charset="0"/>
              <a:ea typeface="宋体" pitchFamily="2" charset="-122"/>
              <a:cs typeface="Times New Roman" panose="02020503050405090304" pitchFamily="18" charset="0"/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57860" y="4773930"/>
            <a:ext cx="818578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600"/>
              <a:t>Ashish Vaswani, Noam Shazeer, Niki Parmar, Jakob Uszkoreit, Llion Jones, Aidan N Gomez, Łukasz Kaiser, and Illia Polosukhin. 2017. Attention is all you need. .</a:t>
            </a:r>
            <a:endParaRPr lang="zh-CN" altLang="en-US" sz="600"/>
          </a:p>
          <a:p>
            <a:r>
              <a:rPr lang="zh-CN" altLang="en-US" sz="600"/>
              <a:t>Jiani Zhang, Xingjian Shi, Junyuan Xie, Hao Ma, Irwin King, and Dit-Yan Yeung. 2018a. Gaan: Gated attention networks for learning on large and spatiotemporal graphs.</a:t>
            </a:r>
            <a:endParaRPr lang="zh-CN" altLang="en-US" sz="600"/>
          </a:p>
        </p:txBody>
      </p:sp>
      <p:sp>
        <p:nvSpPr>
          <p:cNvPr id="21" name="文本框 20"/>
          <p:cNvSpPr txBox="1"/>
          <p:nvPr/>
        </p:nvSpPr>
        <p:spPr>
          <a:xfrm>
            <a:off x="97790" y="3349625"/>
            <a:ext cx="2540000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800">
                <a:sym typeface="+mn-ea"/>
              </a:rPr>
              <a:t>怎么</a:t>
            </a:r>
            <a:r>
              <a:rPr lang="en-US" altLang="zh-CN" sz="800">
                <a:sym typeface="+mn-ea"/>
              </a:rPr>
              <a:t>aggregation</a:t>
            </a:r>
            <a:r>
              <a:rPr lang="zh-CN" altLang="en-US" sz="800">
                <a:sym typeface="+mn-ea"/>
              </a:rPr>
              <a:t>？</a:t>
            </a:r>
            <a:endParaRPr lang="en-US" altLang="zh-CN" sz="800">
              <a:sym typeface="+mn-ea"/>
            </a:endParaRPr>
          </a:p>
          <a:p>
            <a:r>
              <a:rPr lang="en-US" altLang="zh-CN" sz="800">
                <a:sym typeface="+mn-ea"/>
              </a:rPr>
              <a:t>node</a:t>
            </a:r>
            <a:endParaRPr lang="en-US" altLang="zh-CN" sz="800"/>
          </a:p>
          <a:p>
            <a:endParaRPr lang="en-US" altLang="zh-CN" sz="800"/>
          </a:p>
          <a:p>
            <a:r>
              <a:rPr lang="en-US" altLang="zh-CN" sz="800">
                <a:sym typeface="+mn-ea"/>
              </a:rPr>
              <a:t>edge</a:t>
            </a:r>
            <a:endParaRPr lang="en-US" altLang="zh-CN" sz="800"/>
          </a:p>
          <a:p>
            <a:endParaRPr lang="en-US" altLang="zh-CN" sz="800"/>
          </a:p>
          <a:p>
            <a:r>
              <a:rPr lang="en-US" altLang="zh-CN" sz="800">
                <a:sym typeface="+mn-ea"/>
              </a:rPr>
              <a:t>global node</a:t>
            </a:r>
            <a:endParaRPr lang="zh-CN" altLang="en-US" sz="800"/>
          </a:p>
        </p:txBody>
      </p:sp>
      <p:sp>
        <p:nvSpPr>
          <p:cNvPr id="4" name="文本框 3"/>
          <p:cNvSpPr txBox="1"/>
          <p:nvPr/>
        </p:nvSpPr>
        <p:spPr>
          <a:xfrm>
            <a:off x="0" y="691515"/>
            <a:ext cx="497522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800"/>
              <a:t>the aggregation module for nodes and edges is similar to the </a:t>
            </a:r>
            <a:r>
              <a:rPr lang="zh-CN" altLang="en-US" sz="800">
                <a:solidFill>
                  <a:srgbClr val="FF0000"/>
                </a:solidFill>
              </a:rPr>
              <a:t>multi-head attention mechanism（不做解释）</a:t>
            </a:r>
            <a:r>
              <a:rPr lang="zh-CN" altLang="en-US" sz="800"/>
              <a:t> in Transforme</a:t>
            </a:r>
            <a:r>
              <a:rPr lang="en-US" altLang="zh-CN" sz="800"/>
              <a:t>r</a:t>
            </a:r>
            <a:endParaRPr lang="en-US" altLang="zh-CN" sz="800"/>
          </a:p>
          <a:p>
            <a:r>
              <a:rPr lang="zh-CN" altLang="en-US" sz="800"/>
              <a:t>注：</a:t>
            </a:r>
            <a:r>
              <a:rPr lang="en-US" altLang="zh-CN" sz="800"/>
              <a:t>ICLR2020</a:t>
            </a:r>
            <a:r>
              <a:rPr lang="zh-CN" altLang="en-US" sz="800"/>
              <a:t>有好几篇关于改进</a:t>
            </a:r>
            <a:r>
              <a:rPr lang="en-US" altLang="zh-CN" sz="800"/>
              <a:t>transformer</a:t>
            </a:r>
            <a:r>
              <a:rPr lang="zh-CN" altLang="en-US" sz="800"/>
              <a:t>的</a:t>
            </a:r>
            <a:r>
              <a:rPr lang="en-US" altLang="zh-CN" sz="800"/>
              <a:t>paper</a:t>
            </a:r>
            <a:endParaRPr lang="en-US" altLang="zh-CN" sz="800"/>
          </a:p>
        </p:txBody>
      </p:sp>
      <p:sp>
        <p:nvSpPr>
          <p:cNvPr id="26" name="文本框 25"/>
          <p:cNvSpPr txBox="1"/>
          <p:nvPr/>
        </p:nvSpPr>
        <p:spPr>
          <a:xfrm>
            <a:off x="8360410" y="1743075"/>
            <a:ext cx="690880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000"/>
              <a:t>局部聚合</a:t>
            </a:r>
            <a:endParaRPr lang="zh-CN" altLang="en-US" sz="1000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9105" y="1344295"/>
            <a:ext cx="2440305" cy="2755900"/>
          </a:xfrm>
          <a:prstGeom prst="rect">
            <a:avLst/>
          </a:prstGeom>
        </p:spPr>
      </p:pic>
      <p:graphicFrame>
        <p:nvGraphicFramePr>
          <p:cNvPr id="2" name="图示 1"/>
          <p:cNvGraphicFramePr/>
          <p:nvPr/>
        </p:nvGraphicFramePr>
        <p:xfrm>
          <a:off x="4788535" y="866775"/>
          <a:ext cx="3834765" cy="34093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25" name="图片 24"/>
          <p:cNvPicPr>
            <a:picLocks noChangeAspect="1"/>
          </p:cNvPicPr>
          <p:nvPr/>
        </p:nvPicPr>
        <p:blipFill>
          <a:blip r:embed="rId8"/>
          <a:srcRect t="12329" r="4868" b="11416"/>
          <a:stretch>
            <a:fillRect/>
          </a:stretch>
        </p:blipFill>
        <p:spPr>
          <a:xfrm>
            <a:off x="6494145" y="3805555"/>
            <a:ext cx="1181100" cy="409575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71590" y="1597660"/>
            <a:ext cx="1631950" cy="200025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74435" y="2269490"/>
            <a:ext cx="1941830" cy="222250"/>
          </a:xfrm>
          <a:prstGeom prst="rect">
            <a:avLst/>
          </a:prstGeom>
        </p:spPr>
      </p:pic>
      <p:pic>
        <p:nvPicPr>
          <p:cNvPr id="6" name="334E55B0-647D-440b-865C-3EC943EB4CBC-1" descr="wpsoffice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151370" y="3368675"/>
            <a:ext cx="88900" cy="111125"/>
          </a:xfrm>
          <a:prstGeom prst="rect">
            <a:avLst/>
          </a:prstGeom>
        </p:spPr>
      </p:pic>
      <p:pic>
        <p:nvPicPr>
          <p:cNvPr id="7" name="334E55B0-647D-440b-865C-3EC943EB4CBC-2" descr="wpsoffice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360160" y="3362325"/>
            <a:ext cx="82550" cy="102870"/>
          </a:xfrm>
          <a:prstGeom prst="rect">
            <a:avLst/>
          </a:prstGeom>
        </p:spPr>
      </p:pic>
      <p:pic>
        <p:nvPicPr>
          <p:cNvPr id="8" name="334E55B0-647D-440b-865C-3EC943EB4CBC-3" descr="wpsoffice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360160" y="3176270"/>
            <a:ext cx="86995" cy="109855"/>
          </a:xfrm>
          <a:prstGeom prst="rect">
            <a:avLst/>
          </a:prstGeom>
        </p:spPr>
      </p:pic>
      <p:sp>
        <p:nvSpPr>
          <p:cNvPr id="27" name="文本框 26"/>
          <p:cNvSpPr txBox="1"/>
          <p:nvPr/>
        </p:nvSpPr>
        <p:spPr>
          <a:xfrm>
            <a:off x="8411210" y="2971165"/>
            <a:ext cx="640080" cy="2298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900"/>
              <a:t>全局聚合</a:t>
            </a:r>
            <a:endParaRPr lang="zh-CN" altLang="en-US" sz="900"/>
          </a:p>
        </p:txBody>
      </p:sp>
      <p:sp>
        <p:nvSpPr>
          <p:cNvPr id="5" name="文本框 4"/>
          <p:cNvSpPr txBox="1"/>
          <p:nvPr/>
        </p:nvSpPr>
        <p:spPr>
          <a:xfrm>
            <a:off x="4611370" y="135255"/>
            <a:ext cx="2540000" cy="32194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 anchor="t">
            <a:spAutoFit/>
          </a:bodyPr>
          <a:p>
            <a:r>
              <a:rPr lang="zh-CN" altLang="en-US" sz="500"/>
              <a:t>Justin Gilmer, Samuel S Schoenholz, Patrick F Riley,</a:t>
            </a:r>
            <a:endParaRPr lang="zh-CN" altLang="en-US" sz="500"/>
          </a:p>
          <a:p>
            <a:r>
              <a:rPr lang="zh-CN" altLang="en-US" sz="500"/>
              <a:t>Oriol Vinyals, and George E Dahl. 2017. </a:t>
            </a:r>
            <a:r>
              <a:rPr lang="zh-CN" altLang="en-US" sz="500" b="1"/>
              <a:t>Neural</a:t>
            </a:r>
            <a:endParaRPr lang="zh-CN" altLang="en-US" sz="500" b="1"/>
          </a:p>
          <a:p>
            <a:r>
              <a:rPr lang="zh-CN" altLang="en-US" sz="500" b="1"/>
              <a:t>message passing for quantum chemistry. </a:t>
            </a:r>
            <a:endParaRPr lang="zh-CN" altLang="en-US" sz="500" b="1"/>
          </a:p>
        </p:txBody>
      </p:sp>
      <p:sp>
        <p:nvSpPr>
          <p:cNvPr id="9" name="文本框 8"/>
          <p:cNvSpPr txBox="1"/>
          <p:nvPr/>
        </p:nvSpPr>
        <p:spPr>
          <a:xfrm>
            <a:off x="6619240" y="4533265"/>
            <a:ext cx="1696085" cy="27559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1200"/>
              <a:t>为什么要做</a:t>
            </a:r>
            <a:r>
              <a:rPr lang="en-US" altLang="zh-CN" sz="1200"/>
              <a:t>attention</a:t>
            </a:r>
            <a:r>
              <a:rPr lang="zh-CN" altLang="en-US" sz="1200"/>
              <a:t>？</a:t>
            </a:r>
            <a:endParaRPr lang="zh-CN" altLang="en-US" sz="1200"/>
          </a:p>
        </p:txBody>
      </p:sp>
      <p:cxnSp>
        <p:nvCxnSpPr>
          <p:cNvPr id="10" name="直接箭头连接符 9"/>
          <p:cNvCxnSpPr/>
          <p:nvPr/>
        </p:nvCxnSpPr>
        <p:spPr>
          <a:xfrm flipH="1" flipV="1">
            <a:off x="8039100" y="2475865"/>
            <a:ext cx="118745" cy="67945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直接连接符 38"/>
          <p:cNvCxnSpPr/>
          <p:nvPr/>
        </p:nvCxnSpPr>
        <p:spPr>
          <a:xfrm flipH="1">
            <a:off x="213965" y="561975"/>
            <a:ext cx="3097958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7"/>
          <p:cNvSpPr>
            <a:spLocks noChangeArrowheads="1"/>
          </p:cNvSpPr>
          <p:nvPr/>
        </p:nvSpPr>
        <p:spPr bwMode="auto">
          <a:xfrm>
            <a:off x="0" y="523876"/>
            <a:ext cx="215900" cy="71438"/>
          </a:xfrm>
          <a:prstGeom prst="rect">
            <a:avLst/>
          </a:prstGeom>
          <a:solidFill>
            <a:srgbClr val="00B0F0"/>
          </a:solidFill>
          <a:ln w="9525">
            <a:noFill/>
            <a:miter lim="800000"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itchFamily="2" charset="-122"/>
              <a:cs typeface="+mn-cs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286000" y="-659904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itchFamily="2" charset="-122"/>
                <a:cs typeface="+mn-cs"/>
              </a:rPr>
              <a:t>。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itchFamily="2" charset="-122"/>
              <a:cs typeface="+mn-cs"/>
            </a:endParaRPr>
          </a:p>
        </p:txBody>
      </p:sp>
      <p:sp>
        <p:nvSpPr>
          <p:cNvPr id="9" name="TextBox 25"/>
          <p:cNvSpPr txBox="1"/>
          <p:nvPr/>
        </p:nvSpPr>
        <p:spPr>
          <a:xfrm>
            <a:off x="2435453" y="2485058"/>
            <a:ext cx="799677" cy="8782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itchFamily="2" charset="-122"/>
                <a:cs typeface="+mn-cs"/>
              </a:rPr>
              <a:t>1</a:t>
            </a:r>
            <a:endParaRPr kumimoji="0" lang="zh-CN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itchFamily="2" charset="-122"/>
              <a:cs typeface="+mn-cs"/>
            </a:endParaRPr>
          </a:p>
        </p:txBody>
      </p:sp>
      <p:sp>
        <p:nvSpPr>
          <p:cNvPr id="11" name="TextBox 25"/>
          <p:cNvSpPr txBox="1"/>
          <p:nvPr/>
        </p:nvSpPr>
        <p:spPr>
          <a:xfrm>
            <a:off x="4642144" y="2540375"/>
            <a:ext cx="50006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itchFamily="2" charset="-122"/>
                <a:cs typeface="+mn-cs"/>
              </a:rPr>
              <a:t>2</a:t>
            </a:r>
            <a:endParaRPr kumimoji="0" lang="zh-CN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itchFamily="2" charset="-122"/>
              <a:cs typeface="+mn-cs"/>
            </a:endParaRPr>
          </a:p>
        </p:txBody>
      </p:sp>
      <p:sp>
        <p:nvSpPr>
          <p:cNvPr id="13" name="TextBox 25"/>
          <p:cNvSpPr txBox="1"/>
          <p:nvPr/>
        </p:nvSpPr>
        <p:spPr>
          <a:xfrm>
            <a:off x="3184156" y="3447753"/>
            <a:ext cx="50006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itchFamily="2" charset="-122"/>
                <a:cs typeface="+mn-cs"/>
              </a:rPr>
              <a:t>3</a:t>
            </a:r>
            <a:endParaRPr kumimoji="0" lang="zh-CN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itchFamily="2" charset="-122"/>
              <a:cs typeface="+mn-cs"/>
            </a:endParaRPr>
          </a:p>
        </p:txBody>
      </p:sp>
      <p:sp>
        <p:nvSpPr>
          <p:cNvPr id="16" name="object 3"/>
          <p:cNvSpPr txBox="1"/>
          <p:nvPr/>
        </p:nvSpPr>
        <p:spPr>
          <a:xfrm>
            <a:off x="215900" y="189865"/>
            <a:ext cx="5300980" cy="258445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  <a:cs typeface="+mj-cs"/>
              </a:defRPr>
            </a:lvl1pPr>
          </a:lstStyle>
          <a:p>
            <a:pPr marL="12700">
              <a:spcBef>
                <a:spcPts val="0"/>
              </a:spcBef>
              <a:defRPr/>
            </a:pPr>
            <a:r>
              <a:rPr lang="en-US" sz="1600" b="0" dirty="0">
                <a:solidFill>
                  <a:prstClr val="black"/>
                </a:solidFill>
                <a:effectLst/>
                <a:latin typeface="Times New Roman" panose="02020503050405090304" pitchFamily="18" charset="0"/>
                <a:ea typeface="宋体" pitchFamily="2" charset="-122"/>
                <a:cs typeface="Times New Roman" panose="02020503050405090304" pitchFamily="18" charset="0"/>
              </a:rPr>
              <a:t>Recurrent-based </a:t>
            </a:r>
            <a:r>
              <a:rPr lang="en-US" sz="1600" b="0" dirty="0">
                <a:solidFill>
                  <a:srgbClr val="FF0000"/>
                </a:solidFill>
                <a:effectLst/>
                <a:latin typeface="Times New Roman" panose="02020503050405090304" pitchFamily="18" charset="0"/>
                <a:ea typeface="宋体" pitchFamily="2" charset="-122"/>
                <a:cs typeface="Times New Roman" panose="02020503050405090304" pitchFamily="18" charset="0"/>
              </a:rPr>
              <a:t>Update</a:t>
            </a:r>
            <a:r>
              <a:rPr lang="en-US" sz="1600" b="0" dirty="0">
                <a:solidFill>
                  <a:prstClr val="black"/>
                </a:solidFill>
                <a:effectLst/>
                <a:latin typeface="Times New Roman" panose="02020503050405090304" pitchFamily="18" charset="0"/>
                <a:ea typeface="宋体" pitchFamily="2" charset="-122"/>
                <a:cs typeface="Times New Roman" panose="02020503050405090304" pitchFamily="18" charset="0"/>
              </a:rPr>
              <a:t> Module</a:t>
            </a:r>
            <a:r>
              <a:rPr lang="zh-CN" altLang="en-US" sz="1600" b="0" dirty="0">
                <a:solidFill>
                  <a:prstClr val="black"/>
                </a:solidFill>
                <a:effectLst/>
                <a:latin typeface="Times New Roman" panose="02020503050405090304" pitchFamily="18" charset="0"/>
                <a:ea typeface="宋体" pitchFamily="2" charset="-122"/>
                <a:cs typeface="Times New Roman" panose="02020503050405090304" pitchFamily="18" charset="0"/>
              </a:rPr>
              <a:t>（Gate Recurrent Units）</a:t>
            </a:r>
            <a:endParaRPr lang="zh-CN" altLang="en-US" sz="1600" b="0" dirty="0">
              <a:solidFill>
                <a:prstClr val="black"/>
              </a:solidFill>
              <a:effectLst/>
              <a:latin typeface="Times New Roman" panose="02020503050405090304" pitchFamily="18" charset="0"/>
              <a:ea typeface="宋体" pitchFamily="2" charset="-122"/>
              <a:cs typeface="Times New Roman" panose="020205030504050903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5900" y="1119505"/>
            <a:ext cx="2219325" cy="98552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920" y="2253615"/>
            <a:ext cx="2220595" cy="141160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13995" y="734060"/>
            <a:ext cx="254000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/>
              <a:t>Node Update</a:t>
            </a:r>
            <a:endParaRPr lang="zh-CN" altLang="en-US" sz="1200"/>
          </a:p>
        </p:txBody>
      </p:sp>
      <p:sp>
        <p:nvSpPr>
          <p:cNvPr id="6" name="文本框 5"/>
          <p:cNvSpPr txBox="1"/>
          <p:nvPr/>
        </p:nvSpPr>
        <p:spPr>
          <a:xfrm>
            <a:off x="3183890" y="678180"/>
            <a:ext cx="254000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/>
              <a:t>Edge Update</a:t>
            </a:r>
            <a:endParaRPr lang="zh-CN" altLang="en-US" sz="120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6560" y="2484755"/>
            <a:ext cx="2431415" cy="68262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rcRect r="10242"/>
          <a:stretch>
            <a:fillRect/>
          </a:stretch>
        </p:blipFill>
        <p:spPr>
          <a:xfrm>
            <a:off x="2956560" y="1002665"/>
            <a:ext cx="2360930" cy="121983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1700" y="1009650"/>
            <a:ext cx="2745740" cy="97091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51855" y="2487295"/>
            <a:ext cx="2872105" cy="87630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95340" y="319265"/>
            <a:ext cx="1488627" cy="485422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5867400" y="631825"/>
            <a:ext cx="1529080" cy="27559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sz="1200">
                <a:sym typeface="+mn-ea"/>
              </a:rPr>
              <a:t>global node</a:t>
            </a:r>
            <a:r>
              <a:rPr lang="zh-CN" altLang="en-US" sz="1200">
                <a:sym typeface="+mn-ea"/>
              </a:rPr>
              <a:t> Update</a:t>
            </a:r>
            <a:endParaRPr lang="zh-CN" altLang="en-US" sz="1200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04770" y="3665220"/>
            <a:ext cx="4460875" cy="1243330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直接连接符 38"/>
          <p:cNvCxnSpPr/>
          <p:nvPr/>
        </p:nvCxnSpPr>
        <p:spPr>
          <a:xfrm flipH="1">
            <a:off x="213965" y="561975"/>
            <a:ext cx="3097958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7"/>
          <p:cNvSpPr>
            <a:spLocks noChangeArrowheads="1"/>
          </p:cNvSpPr>
          <p:nvPr/>
        </p:nvSpPr>
        <p:spPr bwMode="auto">
          <a:xfrm>
            <a:off x="-1905" y="525781"/>
            <a:ext cx="215900" cy="71438"/>
          </a:xfrm>
          <a:prstGeom prst="rect">
            <a:avLst/>
          </a:prstGeom>
          <a:solidFill>
            <a:srgbClr val="00B0F0"/>
          </a:solidFill>
          <a:ln w="9525">
            <a:noFill/>
            <a:miter lim="800000"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itchFamily="2" charset="-122"/>
              <a:cs typeface="+mn-cs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26684" y="190263"/>
            <a:ext cx="4059579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503050405090304" pitchFamily="18" charset="0"/>
                <a:ea typeface="宋体" pitchFamily="2" charset="-122"/>
                <a:cs typeface="Times New Roman" panose="02020503050405090304" pitchFamily="18" charset="0"/>
              </a:rPr>
              <a:t> Experimental setup and Result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503050405090304" pitchFamily="18" charset="0"/>
              <a:ea typeface="宋体" pitchFamily="2" charset="-122"/>
              <a:cs typeface="Times New Roman" panose="02020503050405090304" pitchFamily="18" charset="0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64860" y="281165"/>
            <a:ext cx="1488627" cy="485422"/>
          </a:xfrm>
          <a:prstGeom prst="rect">
            <a:avLst/>
          </a:prstGeom>
        </p:spPr>
      </p:pic>
      <p:graphicFrame>
        <p:nvGraphicFramePr>
          <p:cNvPr id="8" name="表格 7"/>
          <p:cNvGraphicFramePr/>
          <p:nvPr>
            <p:custDataLst>
              <p:tags r:id="rId2"/>
            </p:custDataLst>
          </p:nvPr>
        </p:nvGraphicFramePr>
        <p:xfrm>
          <a:off x="459105" y="1213667"/>
          <a:ext cx="3241675" cy="2275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8775"/>
                <a:gridCol w="1612900"/>
              </a:tblGrid>
              <a:tr h="523240">
                <a:tc>
                  <a:txBody>
                    <a:bodyPr/>
                    <a:p>
                      <a:pPr indent="0" algn="ctr">
                        <a:lnSpc>
                          <a:spcPct val="320000"/>
                        </a:lnSpc>
                        <a:buNone/>
                      </a:pPr>
                      <a:r>
                        <a:rPr lang="zh-CN" altLang="en-US" sz="800" b="0">
                          <a:latin typeface="Calibri" pitchFamily="34" charset="0"/>
                          <a:ea typeface="Calibri" pitchFamily="34" charset="0"/>
                          <a:cs typeface="Calibri" pitchFamily="34" charset="0"/>
                        </a:rPr>
                        <a:t> OntoNotes 4.0</a:t>
                      </a:r>
                      <a:endParaRPr lang="zh-CN" altLang="en-US" sz="800" b="0">
                        <a:latin typeface="Calibri" pitchFamily="34" charset="0"/>
                        <a:ea typeface="Calibri" pitchFamily="34" charset="0"/>
                        <a:cs typeface="Calibri" pitchFamily="34" charset="0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240000"/>
                        </a:lnSpc>
                        <a:buNone/>
                      </a:pPr>
                      <a:r>
                        <a:rPr lang="en-US" altLang="zh-CN" sz="800" b="0">
                          <a:latin typeface="Calibri" pitchFamily="34" charset="0"/>
                          <a:cs typeface="Calibri" pitchFamily="34" charset="0"/>
                        </a:rPr>
                        <a:t> news domain </a:t>
                      </a:r>
                      <a:endParaRPr lang="en-US" altLang="zh-CN" sz="800" b="0">
                        <a:latin typeface="Calibri" pitchFamily="34" charset="0"/>
                        <a:ea typeface="Calibri" pitchFamily="34" charset="0"/>
                        <a:cs typeface="Calibri" pitchFamily="34" charset="0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47675">
                <a:tc>
                  <a:txBody>
                    <a:bodyPr/>
                    <a:p>
                      <a:pPr algn="ctr">
                        <a:lnSpc>
                          <a:spcPct val="240000"/>
                        </a:lnSpc>
                        <a:buNone/>
                      </a:pPr>
                      <a:r>
                        <a:rPr lang="zh-CN" altLang="en-US" sz="800" b="0">
                          <a:latin typeface="Calibri" pitchFamily="34" charset="0"/>
                          <a:ea typeface="Calibri" pitchFamily="34" charset="0"/>
                          <a:cs typeface="Calibri" pitchFamily="34" charset="0"/>
                        </a:rPr>
                        <a:t> MSRA</a:t>
                      </a:r>
                      <a:endParaRPr lang="zh-CN" altLang="en-US" sz="800" b="0">
                        <a:latin typeface="Calibri" pitchFamily="34" charset="0"/>
                        <a:ea typeface="Calibri" pitchFamily="34" charset="0"/>
                        <a:cs typeface="Calibri" pitchFamily="34" charset="0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240000"/>
                        </a:lnSpc>
                        <a:buNone/>
                      </a:pPr>
                      <a:r>
                        <a:rPr lang="en-US" altLang="zh-CN" sz="800" b="0">
                          <a:latin typeface="Calibri" pitchFamily="34" charset="0"/>
                          <a:cs typeface="Calibri" pitchFamily="34" charset="0"/>
                        </a:rPr>
                        <a:t> </a:t>
                      </a:r>
                      <a:r>
                        <a:rPr lang="en-US" altLang="zh-CN" sz="800">
                          <a:latin typeface="Calibri" pitchFamily="34" charset="0"/>
                          <a:cs typeface="Calibri" pitchFamily="34" charset="0"/>
                          <a:sym typeface="+mn-ea"/>
                        </a:rPr>
                        <a:t> news domain </a:t>
                      </a:r>
                      <a:endParaRPr lang="en-US" altLang="zh-CN" sz="800" b="0">
                        <a:latin typeface="Calibri" pitchFamily="34" charset="0"/>
                        <a:ea typeface="Calibri" pitchFamily="34" charset="0"/>
                        <a:cs typeface="Calibri" pitchFamily="34" charset="0"/>
                        <a:sym typeface="+mn-ea"/>
                      </a:endParaRPr>
                    </a:p>
                    <a:p>
                      <a:pPr indent="0" algn="ctr">
                        <a:lnSpc>
                          <a:spcPct val="240000"/>
                        </a:lnSpc>
                        <a:buNone/>
                      </a:pPr>
                      <a:endParaRPr lang="en-US" altLang="zh-CN" sz="800" b="0">
                        <a:latin typeface="Calibri" pitchFamily="34" charset="0"/>
                        <a:ea typeface="Calibri" pitchFamily="34" charset="0"/>
                        <a:cs typeface="Calibri" pitchFamily="34" charset="0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47370">
                <a:tc>
                  <a:txBody>
                    <a:bodyPr/>
                    <a:p>
                      <a:pPr algn="ctr">
                        <a:lnSpc>
                          <a:spcPct val="240000"/>
                        </a:lnSpc>
                        <a:buNone/>
                      </a:pPr>
                      <a:r>
                        <a:rPr lang="zh-CN" altLang="en-US" sz="800" b="0">
                          <a:latin typeface="Calibri" pitchFamily="34" charset="0"/>
                          <a:ea typeface="Calibri" pitchFamily="34" charset="0"/>
                          <a:cs typeface="Calibri" pitchFamily="34" charset="0"/>
                        </a:rPr>
                        <a:t> Weibo NER</a:t>
                      </a:r>
                      <a:endParaRPr lang="zh-CN" altLang="en-US" sz="800" b="0">
                        <a:latin typeface="Calibri" pitchFamily="34" charset="0"/>
                        <a:ea typeface="Calibri" pitchFamily="34" charset="0"/>
                        <a:cs typeface="Calibri" pitchFamily="34" charset="0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240000"/>
                        </a:lnSpc>
                        <a:buNone/>
                      </a:pPr>
                      <a:r>
                        <a:rPr lang="zh-CN" altLang="en-US" sz="800" b="0">
                          <a:latin typeface="Calibri" pitchFamily="34" charset="0"/>
                          <a:ea typeface="Calibri" pitchFamily="34" charset="0"/>
                          <a:cs typeface="Calibri" pitchFamily="34" charset="0"/>
                        </a:rPr>
                        <a:t>NER messages drawn</a:t>
                      </a:r>
                      <a:endParaRPr lang="zh-CN" altLang="en-US" sz="800" b="0">
                        <a:latin typeface="Calibri" pitchFamily="34" charset="0"/>
                        <a:ea typeface="Calibri" pitchFamily="34" charset="0"/>
                        <a:cs typeface="Calibri" pitchFamily="34" charset="0"/>
                      </a:endParaRPr>
                    </a:p>
                    <a:p>
                      <a:pPr indent="0" algn="ctr">
                        <a:lnSpc>
                          <a:spcPct val="240000"/>
                        </a:lnSpc>
                        <a:buNone/>
                      </a:pPr>
                      <a:r>
                        <a:rPr lang="zh-CN" altLang="en-US" sz="800" b="0">
                          <a:latin typeface="Calibri" pitchFamily="34" charset="0"/>
                          <a:ea typeface="Calibri" pitchFamily="34" charset="0"/>
                          <a:cs typeface="Calibri" pitchFamily="34" charset="0"/>
                        </a:rPr>
                        <a:t>from the social media Sina Weibo</a:t>
                      </a:r>
                      <a:endParaRPr lang="zh-CN" altLang="en-US" sz="800" b="0">
                        <a:latin typeface="Calibri" pitchFamily="34" charset="0"/>
                        <a:ea typeface="Calibri" pitchFamily="34" charset="0"/>
                        <a:cs typeface="Calibri" pitchFamily="34" charset="0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29260">
                <a:tc>
                  <a:txBody>
                    <a:bodyPr/>
                    <a:p>
                      <a:pPr algn="ctr">
                        <a:lnSpc>
                          <a:spcPct val="240000"/>
                        </a:lnSpc>
                        <a:buNone/>
                      </a:pPr>
                      <a:r>
                        <a:rPr lang="zh-CN" altLang="en-US" sz="800" b="0">
                          <a:latin typeface="Calibri" pitchFamily="34" charset="0"/>
                          <a:ea typeface="Calibri" pitchFamily="34" charset="0"/>
                          <a:cs typeface="Calibri" pitchFamily="34" charset="0"/>
                        </a:rPr>
                        <a:t>Resume NER</a:t>
                      </a:r>
                      <a:endParaRPr lang="zh-CN" altLang="en-US" sz="800" b="0">
                        <a:latin typeface="Calibri" pitchFamily="34" charset="0"/>
                        <a:ea typeface="Calibri" pitchFamily="34" charset="0"/>
                        <a:cs typeface="Calibri" pitchFamily="34" charset="0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240000"/>
                        </a:lnSpc>
                        <a:buNone/>
                      </a:pPr>
                      <a:r>
                        <a:rPr lang="zh-CN" altLang="en-US" sz="800" b="0">
                          <a:latin typeface="Calibri" pitchFamily="34" charset="0"/>
                          <a:ea typeface="Calibri" pitchFamily="34" charset="0"/>
                          <a:cs typeface="Calibri" pitchFamily="34" charset="0"/>
                        </a:rPr>
                        <a:t>resumes collected from Sina Finance</a:t>
                      </a:r>
                      <a:endParaRPr lang="zh-CN" altLang="en-US" sz="800" b="0">
                        <a:latin typeface="Calibri" pitchFamily="34" charset="0"/>
                        <a:ea typeface="Calibri" pitchFamily="34" charset="0"/>
                        <a:cs typeface="Calibri" pitchFamily="34" charset="0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2985" y="1054735"/>
            <a:ext cx="3107690" cy="199453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59105" y="686435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 datasets </a:t>
            </a:r>
            <a:endParaRPr lang="en-US" altLang="zh-CN"/>
          </a:p>
        </p:txBody>
      </p:sp>
      <p:sp>
        <p:nvSpPr>
          <p:cNvPr id="2" name="文本框 1"/>
          <p:cNvSpPr txBox="1"/>
          <p:nvPr/>
        </p:nvSpPr>
        <p:spPr>
          <a:xfrm>
            <a:off x="2898140" y="3844925"/>
            <a:ext cx="390842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zh-CN" altLang="en-US">
                <a:solidFill>
                  <a:schemeClr val="bg1"/>
                </a:solidFill>
                <a:sym typeface="+mn-ea"/>
              </a:rPr>
              <a:t> </a:t>
            </a:r>
            <a:r>
              <a:rPr lang="en-US" altLang="zh-CN" sz="1400">
                <a:sym typeface="+mn-ea"/>
              </a:rPr>
              <a:t> lexicon</a:t>
            </a:r>
            <a:r>
              <a:rPr lang="zh-CN" altLang="en-US" sz="1400"/>
              <a:t>：</a:t>
            </a:r>
            <a:r>
              <a:rPr lang="zh-CN" altLang="en-US" sz="1400">
                <a:sym typeface="+mn-ea"/>
              </a:rPr>
              <a:t>Chinese Giga-Word： 704.4k words</a:t>
            </a:r>
            <a:endParaRPr lang="zh-CN" altLang="en-US" sz="1400"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762125" y="4702175"/>
            <a:ext cx="3844925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900"/>
              <a:t>Yue Zhang and Jie Yang. Chinese ner using lattice lstm. </a:t>
            </a:r>
            <a:r>
              <a:rPr lang="en-US" altLang="zh-CN" sz="900"/>
              <a:t>ACL2018</a:t>
            </a:r>
            <a:endParaRPr lang="en-US" altLang="zh-CN" sz="900"/>
          </a:p>
        </p:txBody>
      </p:sp>
    </p:spTree>
  </p:cSld>
  <p:clrMapOvr>
    <a:masterClrMapping/>
  </p:clrMapOvr>
  <p:transition spd="slow">
    <p:push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直接连接符 38"/>
          <p:cNvCxnSpPr/>
          <p:nvPr/>
        </p:nvCxnSpPr>
        <p:spPr>
          <a:xfrm flipH="1">
            <a:off x="213965" y="560070"/>
            <a:ext cx="3097958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7"/>
          <p:cNvSpPr>
            <a:spLocks noChangeArrowheads="1"/>
          </p:cNvSpPr>
          <p:nvPr/>
        </p:nvSpPr>
        <p:spPr bwMode="auto">
          <a:xfrm>
            <a:off x="0" y="523876"/>
            <a:ext cx="215900" cy="71438"/>
          </a:xfrm>
          <a:prstGeom prst="rect">
            <a:avLst/>
          </a:prstGeom>
          <a:solidFill>
            <a:srgbClr val="00B0F0"/>
          </a:solidFill>
          <a:ln w="9525">
            <a:noFill/>
            <a:miter lim="800000"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itchFamily="2" charset="-122"/>
              <a:cs typeface="+mn-cs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3705" y="595630"/>
            <a:ext cx="2538730" cy="242951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4860" y="281165"/>
            <a:ext cx="1488627" cy="48542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7545" y="560070"/>
            <a:ext cx="3308985" cy="24955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400" y="3069590"/>
            <a:ext cx="2713355" cy="171831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82975" y="3073400"/>
            <a:ext cx="3252470" cy="17145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709410" y="2258695"/>
            <a:ext cx="211328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900">
                <a:sym typeface="+mn-ea"/>
              </a:rPr>
              <a:t>We use the neural word segmentor of Yang et al. (2017a)</a:t>
            </a:r>
            <a:endParaRPr lang="zh-CN" altLang="en-US" sz="900"/>
          </a:p>
        </p:txBody>
      </p:sp>
      <p:sp>
        <p:nvSpPr>
          <p:cNvPr id="8" name="文本框 7"/>
          <p:cNvSpPr txBox="1"/>
          <p:nvPr/>
        </p:nvSpPr>
        <p:spPr>
          <a:xfrm>
            <a:off x="1415415" y="4841875"/>
            <a:ext cx="5680075" cy="245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500">
                <a:sym typeface="+mn-ea"/>
              </a:rPr>
              <a:t>Yue Zhang and Jie Yang. Chinese ner using lattice lstm. </a:t>
            </a:r>
            <a:r>
              <a:rPr lang="en-US" altLang="zh-CN" sz="500">
                <a:sym typeface="+mn-ea"/>
              </a:rPr>
              <a:t>ACL2018</a:t>
            </a:r>
            <a:endParaRPr lang="zh-CN" altLang="en-US" sz="500"/>
          </a:p>
          <a:p>
            <a:r>
              <a:rPr lang="zh-CN" altLang="en-US" sz="500"/>
              <a:t>Jie   Yang,    Yue   Zhang,    and   Fei   Dong.   2017a. Neural  word  segmentation  with  rich  pretraining.In ACL</a:t>
            </a:r>
            <a:endParaRPr lang="zh-CN" altLang="en-US" sz="50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35445" y="3394710"/>
            <a:ext cx="2430145" cy="106870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6739890" y="2981960"/>
            <a:ext cx="2540000" cy="213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800"/>
              <a:t>https://github.com/lancopku/PKUSeg-python</a:t>
            </a:r>
            <a:endParaRPr lang="zh-CN" altLang="en-US" sz="800"/>
          </a:p>
        </p:txBody>
      </p:sp>
      <p:sp>
        <p:nvSpPr>
          <p:cNvPr id="11" name="文本框 10"/>
          <p:cNvSpPr txBox="1"/>
          <p:nvPr/>
        </p:nvSpPr>
        <p:spPr>
          <a:xfrm>
            <a:off x="6575425" y="832485"/>
            <a:ext cx="2590165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800"/>
              <a:t>为什么有无</a:t>
            </a:r>
            <a:r>
              <a:rPr lang="en-US" altLang="zh-CN" sz="800"/>
              <a:t>seg</a:t>
            </a:r>
            <a:r>
              <a:rPr lang="zh-CN" altLang="en-US" sz="800"/>
              <a:t>只在</a:t>
            </a:r>
            <a:r>
              <a:rPr lang="en-US" altLang="zh-CN" sz="800"/>
              <a:t>OntoNotes</a:t>
            </a:r>
            <a:r>
              <a:rPr lang="zh-CN" altLang="en-US" sz="800"/>
              <a:t>上做？</a:t>
            </a:r>
            <a:endParaRPr lang="zh-CN" altLang="en-US" sz="800"/>
          </a:p>
          <a:p>
            <a:r>
              <a:rPr lang="zh-CN" altLang="en-US" sz="800"/>
              <a:t> For OntoNotes, gold segmentation is also available for the development</a:t>
            </a:r>
            <a:endParaRPr lang="zh-CN" altLang="en-US" sz="800"/>
          </a:p>
          <a:p>
            <a:r>
              <a:rPr lang="zh-CN" altLang="en-US" sz="800"/>
              <a:t>and test sections. On the other hand, no seg_x0002_mentation is available for the MSRA test sections, nor the Weibo / resume datasets.</a:t>
            </a:r>
            <a:endParaRPr lang="zh-CN" altLang="en-US" sz="800"/>
          </a:p>
        </p:txBody>
      </p:sp>
      <p:sp>
        <p:nvSpPr>
          <p:cNvPr id="12" name="文本框 11"/>
          <p:cNvSpPr txBox="1"/>
          <p:nvPr/>
        </p:nvSpPr>
        <p:spPr>
          <a:xfrm>
            <a:off x="354965" y="191770"/>
            <a:ext cx="7670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503050405090304" pitchFamily="18" charset="0"/>
                <a:ea typeface="宋体" pitchFamily="2" charset="-122"/>
                <a:cs typeface="Times New Roman" panose="02020503050405090304" pitchFamily="18" charset="0"/>
                <a:sym typeface="+mn-ea"/>
              </a:rPr>
              <a:t>Result</a:t>
            </a:r>
            <a:endParaRPr lang="zh-CN" altLang="en-US"/>
          </a:p>
        </p:txBody>
      </p:sp>
    </p:spTree>
  </p:cSld>
  <p:clrMapOvr>
    <a:masterClrMapping/>
  </p:clrMapOvr>
  <p:transition spd="slow">
    <p:push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直接连接符 38"/>
          <p:cNvCxnSpPr/>
          <p:nvPr/>
        </p:nvCxnSpPr>
        <p:spPr>
          <a:xfrm flipH="1">
            <a:off x="213965" y="561975"/>
            <a:ext cx="3097958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7"/>
          <p:cNvSpPr>
            <a:spLocks noChangeArrowheads="1"/>
          </p:cNvSpPr>
          <p:nvPr/>
        </p:nvSpPr>
        <p:spPr bwMode="auto">
          <a:xfrm>
            <a:off x="-1905" y="523876"/>
            <a:ext cx="215900" cy="71438"/>
          </a:xfrm>
          <a:prstGeom prst="rect">
            <a:avLst/>
          </a:prstGeom>
          <a:solidFill>
            <a:srgbClr val="00B0F0"/>
          </a:solidFill>
          <a:ln w="9525">
            <a:noFill/>
            <a:miter lim="800000"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itchFamily="2" charset="-122"/>
              <a:cs typeface="+mn-cs"/>
            </a:endParaRPr>
          </a:p>
        </p:txBody>
      </p:sp>
      <p:sp>
        <p:nvSpPr>
          <p:cNvPr id="31" name="object 3"/>
          <p:cNvSpPr txBox="1">
            <a:spLocks noGrp="1"/>
          </p:cNvSpPr>
          <p:nvPr>
            <p:ph type="title" idx="4294967295"/>
          </p:nvPr>
        </p:nvSpPr>
        <p:spPr>
          <a:xfrm>
            <a:off x="158115" y="295910"/>
            <a:ext cx="901065" cy="2279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zh-CN" sz="1400" b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503050405090304" pitchFamily="18" charset="0"/>
                <a:ea typeface="宋体" pitchFamily="2" charset="-122"/>
                <a:cs typeface="Times New Roman" panose="02020503050405090304" pitchFamily="18" charset="0"/>
                <a:sym typeface="+mn-ea"/>
              </a:rPr>
              <a:t>Result</a:t>
            </a:r>
            <a:endParaRPr lang="zh-CN" altLang="en-US" sz="1400" b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503050405090304" pitchFamily="18" charset="0"/>
              <a:ea typeface="宋体" pitchFamily="2" charset="-122"/>
              <a:cs typeface="Times New Roman" panose="02020503050405090304" pitchFamily="18" charset="0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930910" y="3204845"/>
            <a:ext cx="95313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/>
              <a:t>消融实验</a:t>
            </a:r>
            <a:endParaRPr lang="zh-CN" altLang="en-US" sz="120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1955" y="1342390"/>
            <a:ext cx="2575560" cy="172720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5340" y="319265"/>
            <a:ext cx="1488627" cy="48542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9440" y="1276985"/>
            <a:ext cx="3068955" cy="226314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3345" y="1212215"/>
            <a:ext cx="2551430" cy="185737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733540" y="3264535"/>
            <a:ext cx="1753235" cy="27559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12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503050405090304" pitchFamily="18" charset="0"/>
                <a:ea typeface="宋体" pitchFamily="2" charset="-122"/>
                <a:cs typeface="Times New Roman" panose="02020503050405090304" pitchFamily="18" charset="0"/>
                <a:sym typeface="+mn-ea"/>
              </a:rPr>
              <a:t>Steps of Message Passing</a:t>
            </a:r>
            <a:endParaRPr lang="zh-CN" altLang="en-US" sz="12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503050405090304" pitchFamily="18" charset="0"/>
              <a:ea typeface="宋体" pitchFamily="2" charset="-122"/>
              <a:cs typeface="Times New Roman" panose="02020503050405090304" pitchFamily="18" charset="0"/>
              <a:sym typeface="+mn-ea"/>
            </a:endParaRPr>
          </a:p>
        </p:txBody>
      </p:sp>
    </p:spTree>
  </p:cSld>
  <p:clrMapOvr>
    <a:masterClrMapping/>
  </p:clrMapOvr>
  <p:transition spd="slow">
    <p:push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直接连接符 38"/>
          <p:cNvCxnSpPr/>
          <p:nvPr/>
        </p:nvCxnSpPr>
        <p:spPr>
          <a:xfrm flipH="1">
            <a:off x="213965" y="561975"/>
            <a:ext cx="3097958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7"/>
          <p:cNvSpPr>
            <a:spLocks noChangeArrowheads="1"/>
          </p:cNvSpPr>
          <p:nvPr/>
        </p:nvSpPr>
        <p:spPr bwMode="auto">
          <a:xfrm>
            <a:off x="0" y="523876"/>
            <a:ext cx="215900" cy="71438"/>
          </a:xfrm>
          <a:prstGeom prst="rect">
            <a:avLst/>
          </a:prstGeom>
          <a:solidFill>
            <a:srgbClr val="00B0F0"/>
          </a:solidFill>
          <a:ln w="9525">
            <a:noFill/>
            <a:miter lim="800000"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itchFamily="2" charset="-122"/>
              <a:cs typeface="+mn-cs"/>
            </a:endParaRPr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457170" y="30049"/>
            <a:ext cx="8229600" cy="565571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  <a:defRPr/>
            </a:pPr>
            <a:r>
              <a:rPr lang="zh-CN" altLang="en-US" sz="1600" dirty="0">
                <a:sym typeface="+mn-ea"/>
              </a:rPr>
              <a:t>总结：</a:t>
            </a:r>
            <a:r>
              <a:rPr lang="en-US" altLang="zh-CN" sz="1600" dirty="0">
                <a:sym typeface="+mn-ea"/>
              </a:rPr>
              <a:t>4</a:t>
            </a:r>
            <a:r>
              <a:rPr lang="zh-CN" altLang="en-US" sz="1600" dirty="0">
                <a:sym typeface="+mn-ea"/>
              </a:rPr>
              <a:t>个问题</a:t>
            </a:r>
            <a:endParaRPr lang="zh-CN" altLang="en-US" sz="1600" b="0" dirty="0">
              <a:solidFill>
                <a:prstClr val="black"/>
              </a:solidFill>
              <a:effectLst/>
              <a:latin typeface="Times New Roman" panose="02020503050405090304" pitchFamily="18" charset="0"/>
              <a:ea typeface="宋体" pitchFamily="2" charset="-122"/>
              <a:cs typeface="Times New Roman" panose="02020503050405090304" pitchFamily="18" charset="0"/>
            </a:endParaRPr>
          </a:p>
        </p:txBody>
      </p:sp>
      <p:grpSp>
        <p:nvGrpSpPr>
          <p:cNvPr id="21" name="object 20"/>
          <p:cNvGrpSpPr/>
          <p:nvPr/>
        </p:nvGrpSpPr>
        <p:grpSpPr>
          <a:xfrm>
            <a:off x="6219809" y="2647009"/>
            <a:ext cx="41275" cy="203835"/>
            <a:chOff x="6281799" y="3966704"/>
            <a:chExt cx="41275" cy="203835"/>
          </a:xfrm>
        </p:grpSpPr>
        <p:sp>
          <p:nvSpPr>
            <p:cNvPr id="22" name="object 21"/>
            <p:cNvSpPr/>
            <p:nvPr/>
          </p:nvSpPr>
          <p:spPr>
            <a:xfrm>
              <a:off x="6302287" y="4014691"/>
              <a:ext cx="0" cy="155575"/>
            </a:xfrm>
            <a:custGeom>
              <a:avLst/>
              <a:gdLst/>
              <a:ahLst/>
              <a:cxnLst/>
              <a:rect l="l" t="t" r="r" b="b"/>
              <a:pathLst>
                <a:path h="155575">
                  <a:moveTo>
                    <a:pt x="0" y="155249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424242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4" name="object 22"/>
            <p:cNvSpPr/>
            <p:nvPr/>
          </p:nvSpPr>
          <p:spPr>
            <a:xfrm>
              <a:off x="6286562" y="3971466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31449" y="43224"/>
                  </a:moveTo>
                  <a:lnTo>
                    <a:pt x="0" y="43224"/>
                  </a:lnTo>
                  <a:lnTo>
                    <a:pt x="15724" y="0"/>
                  </a:lnTo>
                  <a:lnTo>
                    <a:pt x="31449" y="43224"/>
                  </a:lnTo>
                  <a:close/>
                </a:path>
              </a:pathLst>
            </a:custGeom>
            <a:solidFill>
              <a:srgbClr val="424242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5" name="object 23"/>
            <p:cNvSpPr/>
            <p:nvPr/>
          </p:nvSpPr>
          <p:spPr>
            <a:xfrm>
              <a:off x="6286562" y="3971466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31449" y="43224"/>
                  </a:moveTo>
                  <a:lnTo>
                    <a:pt x="15724" y="0"/>
                  </a:lnTo>
                  <a:lnTo>
                    <a:pt x="0" y="43224"/>
                  </a:lnTo>
                  <a:lnTo>
                    <a:pt x="31449" y="43224"/>
                  </a:lnTo>
                  <a:close/>
                </a:path>
              </a:pathLst>
            </a:custGeom>
            <a:ln w="9524">
              <a:solidFill>
                <a:srgbClr val="424242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pic>
        <p:nvPicPr>
          <p:cNvPr id="33" name="图片 3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64860" y="281165"/>
            <a:ext cx="1488627" cy="485422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961114" y="766350"/>
            <a:ext cx="6276063" cy="3230245"/>
          </a:xfrm>
          <a:prstGeom prst="rect">
            <a:avLst/>
          </a:prstGeom>
        </p:spPr>
        <p:txBody>
          <a:bodyPr wrap="square">
            <a:spAutoFit/>
          </a:bodyPr>
          <a:p>
            <a:pPr indent="0">
              <a:buFont typeface="Arial" panose="020B0604020202090204" pitchFamily="34" charset="0"/>
              <a:buNone/>
            </a:pPr>
            <a:endParaRPr lang="zh-CN" altLang="en-US" sz="1200" dirty="0"/>
          </a:p>
          <a:p>
            <a:pPr marL="171450" indent="-171450">
              <a:buFont typeface="Arial" panose="020B0604020202090204" pitchFamily="34" charset="0"/>
              <a:buChar char="•"/>
            </a:pPr>
            <a:r>
              <a:rPr lang="zh-CN" altLang="en-US" sz="1200" dirty="0"/>
              <a:t>这篇论文作者的目标是什么，或者也许已经实现了什么。</a:t>
            </a:r>
            <a:endParaRPr lang="zh-CN" altLang="en-US" sz="1200" dirty="0"/>
          </a:p>
          <a:p>
            <a:pPr indent="0">
              <a:buFont typeface="Arial" panose="020B0604020202090204" pitchFamily="34" charset="0"/>
              <a:buNone/>
            </a:pPr>
            <a:r>
              <a:rPr lang="en-US" altLang="zh-CN" sz="1200" dirty="0"/>
              <a:t>	</a:t>
            </a:r>
            <a:r>
              <a:rPr lang="zh-CN" altLang="en-US" sz="1200" dirty="0">
                <a:solidFill>
                  <a:srgbClr val="FF0000"/>
                </a:solidFill>
              </a:rPr>
              <a:t>解决</a:t>
            </a:r>
            <a:r>
              <a:rPr lang="en-US" altLang="zh-CN" sz="1200" dirty="0">
                <a:solidFill>
                  <a:srgbClr val="FF0000"/>
                </a:solidFill>
              </a:rPr>
              <a:t>NER</a:t>
            </a:r>
            <a:r>
              <a:rPr lang="zh-CN" altLang="en-US" sz="1200" dirty="0">
                <a:solidFill>
                  <a:srgbClr val="FF0000"/>
                </a:solidFill>
              </a:rPr>
              <a:t>任务中的</a:t>
            </a:r>
            <a:r>
              <a:rPr lang="zh-CN" altLang="en-US" sz="1200">
                <a:solidFill>
                  <a:srgbClr val="FF0000"/>
                </a:solidFill>
                <a:sym typeface="+mn-ea"/>
              </a:rPr>
              <a:t>word ambiguities</a:t>
            </a:r>
            <a:endParaRPr lang="zh-CN" altLang="en-US" sz="1200" dirty="0"/>
          </a:p>
          <a:p>
            <a:pPr indent="0">
              <a:buFont typeface="Arial" panose="020B0604020202090204" pitchFamily="34" charset="0"/>
              <a:buNone/>
            </a:pPr>
            <a:endParaRPr lang="zh-CN" altLang="en-US" sz="1200" dirty="0"/>
          </a:p>
          <a:p>
            <a:pPr marL="171450" indent="-171450">
              <a:buFont typeface="Arial" panose="020B0604020202090204" pitchFamily="34" charset="0"/>
              <a:buChar char="•"/>
            </a:pPr>
            <a:r>
              <a:rPr lang="zh-CN" altLang="en-US" sz="1200" dirty="0"/>
              <a:t>如果文中引入了一种新方法/技术，那么这一新提出的方法/技术的关键要素是什么？</a:t>
            </a:r>
            <a:endParaRPr lang="zh-CN" altLang="en-US" sz="1200" dirty="0"/>
          </a:p>
          <a:p>
            <a:pPr marL="171450" indent="-171450">
              <a:buFont typeface="Arial" panose="020B0604020202090204" pitchFamily="34" charset="0"/>
              <a:buChar char="•"/>
            </a:pPr>
            <a:endParaRPr lang="zh-CN" altLang="en-US" sz="1200" dirty="0"/>
          </a:p>
          <a:p>
            <a:pPr indent="0">
              <a:buFont typeface="Arial" panose="020B0604020202090204" pitchFamily="34" charset="0"/>
              <a:buNone/>
            </a:pPr>
            <a:r>
              <a:rPr lang="en-US" altLang="zh-CN" sz="1200" dirty="0"/>
              <a:t>	</a:t>
            </a:r>
            <a:r>
              <a:rPr lang="zh-CN" altLang="en-US" sz="1200" dirty="0">
                <a:solidFill>
                  <a:srgbClr val="FF0000"/>
                </a:solidFill>
              </a:rPr>
              <a:t>本论文使用了</a:t>
            </a:r>
            <a:r>
              <a:rPr lang="en-US" altLang="zh-CN" sz="1200" dirty="0">
                <a:solidFill>
                  <a:srgbClr val="FF0000"/>
                </a:solidFill>
              </a:rPr>
              <a:t>GNN</a:t>
            </a:r>
            <a:r>
              <a:rPr lang="zh-CN" altLang="en-US" sz="1200" dirty="0">
                <a:solidFill>
                  <a:srgbClr val="FF0000"/>
                </a:solidFill>
              </a:rPr>
              <a:t>，这个关键是</a:t>
            </a:r>
            <a:r>
              <a:rPr lang="en-US" altLang="zh-CN" sz="1200" dirty="0">
                <a:solidFill>
                  <a:srgbClr val="FF0000"/>
                </a:solidFill>
              </a:rPr>
              <a:t>grapy construction </a:t>
            </a:r>
            <a:r>
              <a:rPr lang="zh-CN" altLang="en-US" sz="1200" dirty="0">
                <a:solidFill>
                  <a:srgbClr val="FF0000"/>
                </a:solidFill>
              </a:rPr>
              <a:t>和 </a:t>
            </a:r>
            <a:r>
              <a:rPr lang="en-US" altLang="zh-CN" sz="1200" dirty="0">
                <a:solidFill>
                  <a:srgbClr val="FF0000"/>
                </a:solidFill>
              </a:rPr>
              <a:t>message passing</a:t>
            </a:r>
            <a:r>
              <a:rPr lang="zh-CN" altLang="en-US" sz="1200" dirty="0">
                <a:solidFill>
                  <a:srgbClr val="FF0000"/>
                </a:solidFill>
              </a:rPr>
              <a:t>机制</a:t>
            </a:r>
            <a:endParaRPr lang="zh-CN" altLang="en-US" sz="1200" dirty="0"/>
          </a:p>
          <a:p>
            <a:pPr indent="0">
              <a:buFont typeface="Arial" panose="020B0604020202090204" pitchFamily="34" charset="0"/>
              <a:buNone/>
            </a:pPr>
            <a:endParaRPr lang="zh-CN" altLang="en-US" sz="1200" dirty="0"/>
          </a:p>
          <a:p>
            <a:pPr marL="171450" indent="-171450">
              <a:buFont typeface="Arial" panose="020B0604020202090204" pitchFamily="34" charset="0"/>
              <a:buChar char="•"/>
            </a:pPr>
            <a:endParaRPr lang="zh-CN" altLang="en-US" sz="1200" dirty="0"/>
          </a:p>
          <a:p>
            <a:pPr marL="171450" indent="-171450">
              <a:buFont typeface="Arial" panose="020B0604020202090204" pitchFamily="34" charset="0"/>
              <a:buChar char="•"/>
            </a:pPr>
            <a:r>
              <a:rPr lang="zh-CN" altLang="en-US" sz="1200" dirty="0"/>
              <a:t>What content within the paper is useful to you?论文中，有哪些内容对你有用。</a:t>
            </a:r>
            <a:endParaRPr lang="zh-CN" altLang="en-US" sz="1200" dirty="0"/>
          </a:p>
          <a:p>
            <a:pPr indent="0">
              <a:buFont typeface="Arial" panose="020B0604020202090204" pitchFamily="34" charset="0"/>
              <a:buNone/>
            </a:pPr>
            <a:r>
              <a:rPr lang="en-US" altLang="zh-CN" sz="1200" dirty="0">
                <a:solidFill>
                  <a:srgbClr val="FF0000"/>
                </a:solidFill>
              </a:rPr>
              <a:t>           </a:t>
            </a:r>
            <a:endParaRPr lang="en-US" altLang="zh-CN" sz="1200" dirty="0">
              <a:solidFill>
                <a:srgbClr val="FF0000"/>
              </a:solidFill>
            </a:endParaRPr>
          </a:p>
          <a:p>
            <a:pPr marL="171450" indent="-171450">
              <a:buFont typeface="Arial" panose="020B0604020202090204" pitchFamily="34" charset="0"/>
              <a:buChar char="•"/>
            </a:pPr>
            <a:r>
              <a:rPr lang="en-US" altLang="zh-CN" sz="1200" dirty="0">
                <a:solidFill>
                  <a:srgbClr val="FF0000"/>
                </a:solidFill>
              </a:rPr>
              <a:t>	GNN construction </a:t>
            </a:r>
            <a:r>
              <a:rPr lang="zh-CN" altLang="en-US" sz="1200" dirty="0">
                <a:solidFill>
                  <a:srgbClr val="FF0000"/>
                </a:solidFill>
              </a:rPr>
              <a:t>的建模      </a:t>
            </a:r>
            <a:endParaRPr lang="zh-CN" altLang="en-US" sz="1200" dirty="0">
              <a:solidFill>
                <a:srgbClr val="FF0000"/>
              </a:solidFill>
            </a:endParaRPr>
          </a:p>
          <a:p>
            <a:pPr marL="171450" indent="-171450">
              <a:buFont typeface="Arial" panose="020B0604020202090204" pitchFamily="34" charset="0"/>
              <a:buChar char="•"/>
            </a:pPr>
            <a:r>
              <a:rPr lang="en-US" altLang="zh-CN" sz="1200" dirty="0">
                <a:solidFill>
                  <a:srgbClr val="FF0000"/>
                </a:solidFill>
              </a:rPr>
              <a:t>	</a:t>
            </a:r>
            <a:r>
              <a:rPr lang="zh-CN" altLang="en-US" sz="1200" dirty="0">
                <a:solidFill>
                  <a:srgbClr val="FF0000"/>
                </a:solidFill>
              </a:rPr>
              <a:t>论文方法的混合                      </a:t>
            </a:r>
            <a:endParaRPr lang="zh-CN" altLang="en-US" sz="1200" dirty="0">
              <a:solidFill>
                <a:srgbClr val="FF0000"/>
              </a:solidFill>
            </a:endParaRPr>
          </a:p>
          <a:p>
            <a:pPr marL="171450" indent="-171450">
              <a:buFont typeface="Arial" panose="020B0604020202090204" pitchFamily="34" charset="0"/>
              <a:buChar char="•"/>
            </a:pPr>
            <a:r>
              <a:rPr lang="en-US" altLang="zh-CN" sz="1200" dirty="0">
                <a:solidFill>
                  <a:srgbClr val="FF0000"/>
                </a:solidFill>
              </a:rPr>
              <a:t>	</a:t>
            </a:r>
            <a:r>
              <a:rPr lang="zh-CN" altLang="en-US" sz="1200" dirty="0">
                <a:solidFill>
                  <a:srgbClr val="FF0000"/>
                </a:solidFill>
              </a:rPr>
              <a:t>实验的设计！！！</a:t>
            </a:r>
            <a:endParaRPr lang="zh-CN" altLang="en-US" sz="1200" dirty="0"/>
          </a:p>
          <a:p>
            <a:pPr marL="171450" indent="-171450">
              <a:buFont typeface="Arial" panose="020B0604020202090204" pitchFamily="34" charset="0"/>
              <a:buChar char="•"/>
            </a:pPr>
            <a:endParaRPr lang="zh-CN" altLang="en-US" sz="1200" dirty="0"/>
          </a:p>
          <a:p>
            <a:pPr marL="171450" indent="-171450">
              <a:buFont typeface="Arial" panose="020B0604020202090204" pitchFamily="34" charset="0"/>
              <a:buChar char="•"/>
            </a:pPr>
            <a:endParaRPr lang="zh-CN" altLang="en-US" sz="1200" dirty="0"/>
          </a:p>
          <a:p>
            <a:pPr marL="171450" indent="-171450">
              <a:buFont typeface="Arial" panose="020B0604020202090204" pitchFamily="34" charset="0"/>
              <a:buChar char="•"/>
            </a:pPr>
            <a:r>
              <a:rPr lang="en-US" altLang="zh-CN" sz="1200" dirty="0"/>
              <a:t>idea</a:t>
            </a:r>
            <a:r>
              <a:rPr lang="zh-CN" altLang="en-US" sz="1200" dirty="0"/>
              <a:t>从何而来？</a:t>
            </a:r>
            <a:endParaRPr lang="zh-CN" altLang="en-US" sz="1200" dirty="0"/>
          </a:p>
        </p:txBody>
      </p:sp>
    </p:spTree>
  </p:cSld>
  <p:clrMapOvr>
    <a:masterClrMapping/>
  </p:clrMapOvr>
  <p:transition spd="slow">
    <p:push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直接连接符 38"/>
          <p:cNvCxnSpPr/>
          <p:nvPr/>
        </p:nvCxnSpPr>
        <p:spPr>
          <a:xfrm flipH="1">
            <a:off x="213965" y="561975"/>
            <a:ext cx="3097958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7"/>
          <p:cNvSpPr>
            <a:spLocks noChangeArrowheads="1"/>
          </p:cNvSpPr>
          <p:nvPr/>
        </p:nvSpPr>
        <p:spPr bwMode="auto">
          <a:xfrm>
            <a:off x="0" y="523876"/>
            <a:ext cx="215900" cy="71438"/>
          </a:xfrm>
          <a:prstGeom prst="rect">
            <a:avLst/>
          </a:prstGeom>
          <a:solidFill>
            <a:srgbClr val="00B0F0"/>
          </a:solidFill>
          <a:ln w="9525">
            <a:noFill/>
            <a:miter lim="800000"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itchFamily="2" charset="-122"/>
              <a:cs typeface="+mn-cs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346197" y="190263"/>
            <a:ext cx="1528445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idea</a:t>
            </a:r>
            <a:r>
              <a:rPr lang="zh-CN" altLang="en-US" dirty="0"/>
              <a:t>从何而来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64590" y="1395730"/>
            <a:ext cx="3201670" cy="137922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103630" y="927100"/>
            <a:ext cx="3844925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900">
                <a:solidFill>
                  <a:srgbClr val="FF0000"/>
                </a:solidFill>
              </a:rPr>
              <a:t>Yue Zhang and Jie Yang. Chinese ner using lattice lstm. </a:t>
            </a:r>
            <a:r>
              <a:rPr lang="en-US" altLang="zh-CN" sz="900">
                <a:solidFill>
                  <a:srgbClr val="FF0000"/>
                </a:solidFill>
              </a:rPr>
              <a:t>ACL2018</a:t>
            </a:r>
            <a:endParaRPr lang="en-US" altLang="zh-CN" sz="900">
              <a:solidFill>
                <a:srgbClr val="FF0000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306830" y="2929255"/>
            <a:ext cx="501396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000"/>
              <a:t>一种网格结构的 LSTM 模型（Lattice LSTM</a:t>
            </a:r>
            <a:r>
              <a:rPr lang="zh-CN" altLang="en-US"/>
              <a:t>）</a:t>
            </a:r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8555" y="1002030"/>
            <a:ext cx="2733040" cy="2019935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4860" y="281165"/>
            <a:ext cx="1488627" cy="485422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215900" y="3491865"/>
            <a:ext cx="580961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 altLang="zh-CN" sz="1200"/>
              <a:t>GGNN</a:t>
            </a:r>
            <a:r>
              <a:rPr lang="zh-CN" altLang="en-US" sz="1200"/>
              <a:t>：Gated Graph Neural Network</a:t>
            </a:r>
            <a:endParaRPr lang="zh-CN" altLang="en-US" sz="1200"/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 altLang="zh-CN" sz="1200"/>
              <a:t>GAT</a:t>
            </a:r>
            <a:r>
              <a:rPr lang="zh-CN" altLang="en-US" sz="1200"/>
              <a:t>：Graph Attention Networks</a:t>
            </a:r>
            <a:endParaRPr lang="zh-CN" altLang="en-US" sz="1200"/>
          </a:p>
        </p:txBody>
      </p:sp>
      <p:sp>
        <p:nvSpPr>
          <p:cNvPr id="12" name="文本框 11"/>
          <p:cNvSpPr txBox="1"/>
          <p:nvPr/>
        </p:nvSpPr>
        <p:spPr>
          <a:xfrm>
            <a:off x="4017010" y="3491865"/>
            <a:ext cx="546862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171450" indent="-171450">
              <a:buFont typeface="Arial" panose="020B0604020202090204" pitchFamily="34" charset="0"/>
              <a:buChar char="•"/>
            </a:pPr>
            <a:r>
              <a:rPr lang="zh-CN" altLang="en-US" sz="1000"/>
              <a:t>《Graph convolution over pruned dependency trees improves relation extraction.》</a:t>
            </a:r>
            <a:endParaRPr lang="zh-CN" altLang="en-US" sz="1000"/>
          </a:p>
          <a:p>
            <a:pPr marL="171450" indent="-171450">
              <a:buFont typeface="Arial" panose="020B0604020202090204" pitchFamily="34" charset="0"/>
              <a:buChar char="•"/>
            </a:pPr>
            <a:r>
              <a:rPr lang="zh-CN" altLang="en-US" sz="1000"/>
              <a:t>《Star__transformer》</a:t>
            </a:r>
            <a:endParaRPr lang="zh-CN" altLang="en-US" sz="1000"/>
          </a:p>
        </p:txBody>
      </p:sp>
    </p:spTree>
  </p:cSld>
  <p:clrMapOvr>
    <a:masterClrMapping/>
  </p:clrMapOvr>
  <p:transition spd="slow">
    <p:push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/>
        </p:nvSpPr>
        <p:spPr>
          <a:xfrm>
            <a:off x="0" y="4155927"/>
            <a:ext cx="9144000" cy="9875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892470" y="1447320"/>
            <a:ext cx="6715172" cy="1478767"/>
          </a:xfrm>
        </p:spPr>
        <p:txBody>
          <a:bodyPr>
            <a:noAutofit/>
          </a:bodyPr>
          <a:lstStyle/>
          <a:p>
            <a:pPr algn="l"/>
            <a:r>
              <a:rPr lang="zh-CN" altLang="en-US" sz="48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感谢观看。</a:t>
            </a:r>
            <a:endParaRPr lang="zh-CN" altLang="en-US" sz="4800" b="1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5643570" y="3072127"/>
            <a:ext cx="2492990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60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谢谢！</a:t>
            </a:r>
            <a:endParaRPr lang="zh-CN" altLang="en-US" sz="60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64860" y="281165"/>
            <a:ext cx="1488627" cy="485422"/>
          </a:xfrm>
          <a:prstGeom prst="rect">
            <a:avLst/>
          </a:prstGeom>
        </p:spPr>
      </p:pic>
    </p:spTree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200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bg1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bg1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200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200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4104" y="1165641"/>
            <a:ext cx="2064569" cy="304040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998" y="1279331"/>
            <a:ext cx="2117149" cy="304041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cxnSp>
        <p:nvCxnSpPr>
          <p:cNvPr id="32" name="直接连接符 31"/>
          <p:cNvCxnSpPr/>
          <p:nvPr/>
        </p:nvCxnSpPr>
        <p:spPr>
          <a:xfrm flipH="1">
            <a:off x="213965" y="557530"/>
            <a:ext cx="3097958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7"/>
          <p:cNvSpPr>
            <a:spLocks noChangeArrowheads="1"/>
          </p:cNvSpPr>
          <p:nvPr/>
        </p:nvSpPr>
        <p:spPr bwMode="auto">
          <a:xfrm>
            <a:off x="0" y="519430"/>
            <a:ext cx="215900" cy="76200"/>
          </a:xfrm>
          <a:prstGeom prst="rect">
            <a:avLst/>
          </a:prstGeom>
          <a:solidFill>
            <a:srgbClr val="00B0F0"/>
          </a:solidFill>
          <a:ln w="9525">
            <a:noFill/>
            <a:miter lim="800000"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itchFamily="2" charset="-122"/>
              <a:cs typeface="+mn-cs"/>
            </a:endParaRPr>
          </a:p>
        </p:txBody>
      </p:sp>
      <p:sp>
        <p:nvSpPr>
          <p:cNvPr id="34" name="TextBox 5"/>
          <p:cNvSpPr txBox="1">
            <a:spLocks noChangeArrowheads="1"/>
          </p:cNvSpPr>
          <p:nvPr/>
        </p:nvSpPr>
        <p:spPr bwMode="auto">
          <a:xfrm>
            <a:off x="485006" y="175521"/>
            <a:ext cx="2555875" cy="4203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lvl="0" eaLnBrk="1" hangingPunct="1">
              <a:lnSpc>
                <a:spcPts val="2565"/>
              </a:lnSpc>
              <a:defRPr/>
            </a:pPr>
            <a:r>
              <a:rPr lang="en-US" altLang="zh-CN" sz="200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Catalogue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13" name="文本框 5"/>
          <p:cNvSpPr txBox="1"/>
          <p:nvPr/>
        </p:nvSpPr>
        <p:spPr>
          <a:xfrm>
            <a:off x="1032000" y="2303732"/>
            <a:ext cx="12877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b="1" dirty="0">
                <a:solidFill>
                  <a:prstClr val="white"/>
                </a:solidFill>
                <a:latin typeface="Arial" panose="020B0604020202090204"/>
                <a:ea typeface="微软雅黑"/>
              </a:rPr>
              <a:t>CONTENT</a:t>
            </a:r>
            <a:endParaRPr lang="zh-CN" altLang="en-US" b="1" dirty="0">
              <a:solidFill>
                <a:prstClr val="white"/>
              </a:solidFill>
              <a:latin typeface="Arial" panose="020B0604020202090204"/>
              <a:ea typeface="微软雅黑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784118" y="3095525"/>
            <a:ext cx="755702" cy="0"/>
          </a:xfrm>
          <a:prstGeom prst="line">
            <a:avLst/>
          </a:prstGeom>
          <a:noFill/>
          <a:ln w="381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</p:cxnSp>
      <p:grpSp>
        <p:nvGrpSpPr>
          <p:cNvPr id="18" name="组合 17"/>
          <p:cNvGrpSpPr/>
          <p:nvPr/>
        </p:nvGrpSpPr>
        <p:grpSpPr>
          <a:xfrm>
            <a:off x="3476158" y="1216444"/>
            <a:ext cx="2191216" cy="834116"/>
            <a:chOff x="6633193" y="1762026"/>
            <a:chExt cx="2651370" cy="1009280"/>
          </a:xfrm>
        </p:grpSpPr>
        <p:sp>
          <p:nvSpPr>
            <p:cNvPr id="22" name="文本框 10"/>
            <p:cNvSpPr txBox="1"/>
            <p:nvPr/>
          </p:nvSpPr>
          <p:spPr>
            <a:xfrm>
              <a:off x="7618781" y="1953782"/>
              <a:ext cx="1665782" cy="817524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dirty="0">
                  <a:solidFill>
                    <a:prstClr val="black"/>
                  </a:solidFill>
                  <a:latin typeface="Arial" panose="020B0604020202090204"/>
                  <a:ea typeface="微软雅黑"/>
                </a:rPr>
                <a:t>Introduction</a:t>
              </a:r>
              <a:endParaRPr lang="en-US" altLang="zh-CN" dirty="0">
                <a:solidFill>
                  <a:prstClr val="black"/>
                </a:solidFill>
                <a:latin typeface="Arial" panose="020B0604020202090204"/>
                <a:ea typeface="微软雅黑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2000" dirty="0">
                  <a:solidFill>
                    <a:prstClr val="black"/>
                  </a:solidFill>
                  <a:latin typeface="Arial" panose="020B0604020202090204"/>
                  <a:ea typeface="微软雅黑"/>
                </a:rPr>
                <a:t>	</a:t>
              </a:r>
              <a:endParaRPr lang="en-US" altLang="zh-CN" sz="1200" dirty="0">
                <a:solidFill>
                  <a:prstClr val="black"/>
                </a:solidFill>
                <a:latin typeface="Arial" panose="020B0604020202090204"/>
                <a:ea typeface="微软雅黑"/>
              </a:endParaRPr>
            </a:p>
          </p:txBody>
        </p:sp>
        <p:sp>
          <p:nvSpPr>
            <p:cNvPr id="20" name="文本框 12"/>
            <p:cNvSpPr txBox="1"/>
            <p:nvPr/>
          </p:nvSpPr>
          <p:spPr>
            <a:xfrm>
              <a:off x="6633193" y="1762026"/>
              <a:ext cx="912016" cy="707578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3200" dirty="0">
                  <a:solidFill>
                    <a:prstClr val="white">
                      <a:lumMod val="65000"/>
                    </a:prstClr>
                  </a:solidFill>
                  <a:latin typeface="Arial" panose="020B0604020202090204"/>
                  <a:ea typeface="微软雅黑"/>
                </a:rPr>
                <a:t>01.</a:t>
              </a:r>
              <a:endParaRPr lang="zh-CN" altLang="en-US" sz="3200" dirty="0">
                <a:solidFill>
                  <a:prstClr val="white">
                    <a:lumMod val="65000"/>
                  </a:prstClr>
                </a:solidFill>
                <a:latin typeface="Arial" panose="020B0604020202090204"/>
                <a:ea typeface="微软雅黑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3476159" y="2108845"/>
            <a:ext cx="930383" cy="584775"/>
            <a:chOff x="6730790" y="2767254"/>
            <a:chExt cx="1125763" cy="707578"/>
          </a:xfrm>
        </p:grpSpPr>
        <p:sp>
          <p:nvSpPr>
            <p:cNvPr id="28" name="文本框 18"/>
            <p:cNvSpPr txBox="1"/>
            <p:nvPr/>
          </p:nvSpPr>
          <p:spPr>
            <a:xfrm>
              <a:off x="7481598" y="2918038"/>
              <a:ext cx="374955" cy="482524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endParaRPr lang="zh-CN" altLang="en-US" sz="2000" dirty="0">
                <a:solidFill>
                  <a:prstClr val="black"/>
                </a:solidFill>
                <a:latin typeface="Times New Roman" panose="02020503050405090304" pitchFamily="18" charset="0"/>
                <a:cs typeface="Times New Roman" panose="02020503050405090304" pitchFamily="18" charset="0"/>
              </a:endParaRPr>
            </a:p>
          </p:txBody>
        </p:sp>
        <p:sp>
          <p:nvSpPr>
            <p:cNvPr id="26" name="文本框 16"/>
            <p:cNvSpPr txBox="1"/>
            <p:nvPr/>
          </p:nvSpPr>
          <p:spPr>
            <a:xfrm>
              <a:off x="6730790" y="2767254"/>
              <a:ext cx="912016" cy="707578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3200" dirty="0">
                  <a:solidFill>
                    <a:prstClr val="white">
                      <a:lumMod val="65000"/>
                    </a:prstClr>
                  </a:solidFill>
                  <a:latin typeface="Arial" panose="020B0604020202090204"/>
                  <a:ea typeface="微软雅黑"/>
                </a:rPr>
                <a:t>02.</a:t>
              </a:r>
              <a:endParaRPr lang="zh-CN" altLang="en-US" sz="3200" dirty="0">
                <a:solidFill>
                  <a:prstClr val="white">
                    <a:lumMod val="65000"/>
                  </a:prstClr>
                </a:solidFill>
                <a:latin typeface="Arial" panose="020B0604020202090204"/>
                <a:ea typeface="微软雅黑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3476161" y="2840508"/>
            <a:ext cx="889065" cy="584775"/>
            <a:chOff x="6629352" y="3774017"/>
            <a:chExt cx="1075768" cy="707578"/>
          </a:xfrm>
        </p:grpSpPr>
        <p:sp>
          <p:nvSpPr>
            <p:cNvPr id="36" name="文本框 23"/>
            <p:cNvSpPr txBox="1"/>
            <p:nvPr/>
          </p:nvSpPr>
          <p:spPr>
            <a:xfrm>
              <a:off x="7481596" y="3913460"/>
              <a:ext cx="223524" cy="484133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000" dirty="0">
                <a:solidFill>
                  <a:prstClr val="black"/>
                </a:solidFill>
                <a:latin typeface="Arial" panose="020B0604020202090204"/>
                <a:ea typeface="微软雅黑"/>
              </a:endParaRPr>
            </a:p>
          </p:txBody>
        </p:sp>
        <p:sp>
          <p:nvSpPr>
            <p:cNvPr id="31" name="文本框 21"/>
            <p:cNvSpPr txBox="1"/>
            <p:nvPr/>
          </p:nvSpPr>
          <p:spPr>
            <a:xfrm>
              <a:off x="6629352" y="3774017"/>
              <a:ext cx="912016" cy="707578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3200" dirty="0">
                  <a:solidFill>
                    <a:prstClr val="white">
                      <a:lumMod val="65000"/>
                    </a:prstClr>
                  </a:solidFill>
                  <a:latin typeface="Arial" panose="020B0604020202090204"/>
                  <a:ea typeface="微软雅黑"/>
                </a:rPr>
                <a:t>03.</a:t>
              </a:r>
              <a:endParaRPr lang="zh-CN" altLang="en-US" sz="3200" dirty="0">
                <a:solidFill>
                  <a:prstClr val="white">
                    <a:lumMod val="65000"/>
                  </a:prstClr>
                </a:solidFill>
                <a:latin typeface="Arial" panose="020B0604020202090204"/>
                <a:ea typeface="微软雅黑"/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3476172" y="3672545"/>
            <a:ext cx="2142598" cy="584775"/>
            <a:chOff x="6629352" y="4780782"/>
            <a:chExt cx="2592538" cy="707578"/>
          </a:xfrm>
        </p:grpSpPr>
        <p:sp>
          <p:nvSpPr>
            <p:cNvPr id="41" name="文本框 28"/>
            <p:cNvSpPr txBox="1"/>
            <p:nvPr/>
          </p:nvSpPr>
          <p:spPr>
            <a:xfrm>
              <a:off x="7481581" y="4892504"/>
              <a:ext cx="1740309" cy="482524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2000" dirty="0">
                  <a:solidFill>
                    <a:prstClr val="black"/>
                  </a:solidFill>
                  <a:latin typeface="Arial" panose="020B0604020202090204"/>
                  <a:ea typeface="微软雅黑"/>
                </a:rPr>
                <a:t>Conclusion</a:t>
              </a:r>
              <a:endParaRPr lang="en-US" altLang="zh-CN" sz="2000" dirty="0">
                <a:solidFill>
                  <a:prstClr val="black"/>
                </a:solidFill>
                <a:latin typeface="Arial" panose="020B0604020202090204"/>
                <a:ea typeface="微软雅黑"/>
              </a:endParaRPr>
            </a:p>
          </p:txBody>
        </p:sp>
        <p:sp>
          <p:nvSpPr>
            <p:cNvPr id="39" name="文本框 26"/>
            <p:cNvSpPr txBox="1"/>
            <p:nvPr/>
          </p:nvSpPr>
          <p:spPr>
            <a:xfrm>
              <a:off x="6629352" y="4780782"/>
              <a:ext cx="912016" cy="707578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3200" dirty="0">
                  <a:solidFill>
                    <a:prstClr val="white">
                      <a:lumMod val="65000"/>
                    </a:prstClr>
                  </a:solidFill>
                  <a:latin typeface="Arial" panose="020B0604020202090204"/>
                  <a:ea typeface="微软雅黑"/>
                </a:rPr>
                <a:t>04.</a:t>
              </a:r>
              <a:endParaRPr lang="zh-CN" altLang="en-US" sz="3200" dirty="0">
                <a:solidFill>
                  <a:prstClr val="white">
                    <a:lumMod val="65000"/>
                  </a:prstClr>
                </a:solidFill>
                <a:latin typeface="Arial" panose="020B0604020202090204"/>
                <a:ea typeface="微软雅黑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3476160" y="2863417"/>
            <a:ext cx="3109715" cy="584775"/>
            <a:chOff x="6629352" y="2767253"/>
            <a:chExt cx="3762753" cy="707578"/>
          </a:xfrm>
        </p:grpSpPr>
        <p:sp>
          <p:nvSpPr>
            <p:cNvPr id="27" name="文本框 18"/>
            <p:cNvSpPr txBox="1"/>
            <p:nvPr/>
          </p:nvSpPr>
          <p:spPr>
            <a:xfrm>
              <a:off x="7481597" y="2918038"/>
              <a:ext cx="2910508" cy="482524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l">
                <a:defRPr/>
              </a:pPr>
              <a:r>
                <a:rPr lang="en-US" altLang="zh-CN" sz="2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503050405090304" pitchFamily="18" charset="0"/>
                  <a:ea typeface="宋体" pitchFamily="2" charset="-122"/>
                  <a:cs typeface="Times New Roman" panose="02020503050405090304" pitchFamily="18" charset="0"/>
                  <a:sym typeface="+mn-ea"/>
                </a:rPr>
                <a:t> Experiment &amp; Result</a:t>
              </a:r>
              <a:endParaRPr lang="zh-CN" altLang="en-US" sz="2000" dirty="0">
                <a:solidFill>
                  <a:prstClr val="black"/>
                </a:solidFill>
                <a:latin typeface="Times New Roman" panose="02020503050405090304" pitchFamily="18" charset="0"/>
                <a:cs typeface="Times New Roman" panose="02020503050405090304" pitchFamily="18" charset="0"/>
              </a:endParaRPr>
            </a:p>
          </p:txBody>
        </p:sp>
        <p:sp>
          <p:nvSpPr>
            <p:cNvPr id="30" name="文本框 16"/>
            <p:cNvSpPr txBox="1"/>
            <p:nvPr/>
          </p:nvSpPr>
          <p:spPr>
            <a:xfrm>
              <a:off x="6629352" y="2767253"/>
              <a:ext cx="361161" cy="707578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3200" dirty="0">
                  <a:solidFill>
                    <a:prstClr val="white">
                      <a:lumMod val="65000"/>
                    </a:prstClr>
                  </a:solidFill>
                  <a:latin typeface="Arial" panose="020B0604020202090204"/>
                  <a:ea typeface="微软雅黑"/>
                </a:rPr>
                <a:t>.</a:t>
              </a:r>
              <a:endParaRPr lang="zh-CN" altLang="en-US" sz="3200" dirty="0">
                <a:solidFill>
                  <a:prstClr val="white">
                    <a:lumMod val="65000"/>
                  </a:prstClr>
                </a:solidFill>
                <a:latin typeface="Arial" panose="020B0604020202090204"/>
                <a:ea typeface="微软雅黑"/>
              </a:endParaRPr>
            </a:p>
          </p:txBody>
        </p:sp>
      </p:grpSp>
      <p:pic>
        <p:nvPicPr>
          <p:cNvPr id="35" name="图片 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4860" y="314820"/>
            <a:ext cx="1488627" cy="48542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925" y="1374775"/>
            <a:ext cx="2136775" cy="304038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" name="文本框 1"/>
          <p:cNvSpPr txBox="1"/>
          <p:nvPr/>
        </p:nvSpPr>
        <p:spPr>
          <a:xfrm>
            <a:off x="4290695" y="2263775"/>
            <a:ext cx="82232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/>
              <a:t>Model</a:t>
            </a:r>
            <a:endParaRPr lang="en-US" altLang="zh-CN"/>
          </a:p>
        </p:txBody>
      </p:sp>
      <p:graphicFrame>
        <p:nvGraphicFramePr>
          <p:cNvPr id="8" name="图示 7"/>
          <p:cNvGraphicFramePr/>
          <p:nvPr/>
        </p:nvGraphicFramePr>
        <p:xfrm>
          <a:off x="6819900" y="1445260"/>
          <a:ext cx="2209800" cy="20853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</p:cSld>
  <p:clrMapOvr>
    <a:masterClrMapping/>
  </p:clrMapOvr>
  <p:transition spd="slow">
    <p:push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文本框 7"/>
          <p:cNvSpPr txBox="1"/>
          <p:nvPr/>
        </p:nvSpPr>
        <p:spPr>
          <a:xfrm>
            <a:off x="1726565" y="769620"/>
            <a:ext cx="4373880" cy="9531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171450" indent="-171450">
              <a:buFont typeface="Arial" panose="020B0604020202090204" pitchFamily="34" charset="0"/>
              <a:buChar char="•"/>
            </a:pPr>
            <a:r>
              <a:rPr lang="zh-CN" altLang="en-US" sz="800" b="1"/>
              <a:t>Char + bichar. </a:t>
            </a:r>
            <a:r>
              <a:rPr lang="zh-CN" altLang="en-US" sz="800"/>
              <a:t>Character bigrams have been shown useful for representing characters in word segmentation (Chen et al., 2015; Yang et al., 2017a).</a:t>
            </a:r>
            <a:endParaRPr lang="zh-CN" altLang="en-US" sz="800"/>
          </a:p>
          <a:p>
            <a:endParaRPr lang="zh-CN" altLang="en-US" sz="800">
              <a:sym typeface="+mn-ea"/>
            </a:endParaRPr>
          </a:p>
          <a:p>
            <a:pPr marL="171450" indent="-171450">
              <a:buFont typeface="Arial" panose="020B0604020202090204" pitchFamily="34" charset="0"/>
              <a:buChar char="•"/>
            </a:pPr>
            <a:r>
              <a:rPr lang="zh-CN" altLang="en-US" sz="800" b="1">
                <a:sym typeface="+mn-ea"/>
              </a:rPr>
              <a:t>Char + softword.</a:t>
            </a:r>
            <a:r>
              <a:rPr lang="zh-CN" altLang="en-US" sz="800">
                <a:sym typeface="+mn-ea"/>
              </a:rPr>
              <a:t> It has been shown that using segmentation as soft features for character-based NER models can lead to improved performance (Zhao and Kit, 2008; Peng and Dredze, 2016).</a:t>
            </a:r>
            <a:endParaRPr lang="zh-CN" altLang="en-US" sz="800"/>
          </a:p>
          <a:p>
            <a:endParaRPr lang="zh-CN" altLang="en-US" sz="800"/>
          </a:p>
        </p:txBody>
      </p:sp>
      <p:sp>
        <p:nvSpPr>
          <p:cNvPr id="10" name="文本框 9"/>
          <p:cNvSpPr txBox="1"/>
          <p:nvPr/>
        </p:nvSpPr>
        <p:spPr>
          <a:xfrm>
            <a:off x="601980" y="1834515"/>
            <a:ext cx="6871335" cy="245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000"/>
              <a:t>Tokenisation &amp;word segmentation &amp; sentence segmentation</a:t>
            </a:r>
            <a:endParaRPr lang="zh-CN" altLang="en-US" sz="1000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29080" y="2233930"/>
            <a:ext cx="5666740" cy="2056130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4316095" y="4600575"/>
            <a:ext cx="3764915" cy="1835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600"/>
              <a:t>David D. Palmer Chapter 2: Tokenisation and SentenceSegmentation.2000</a:t>
            </a:r>
            <a:endParaRPr lang="zh-CN" altLang="en-US" sz="600"/>
          </a:p>
        </p:txBody>
      </p:sp>
      <p:sp>
        <p:nvSpPr>
          <p:cNvPr id="40" name="Rectangle 7"/>
          <p:cNvSpPr>
            <a:spLocks noChangeArrowheads="1"/>
          </p:cNvSpPr>
          <p:nvPr/>
        </p:nvSpPr>
        <p:spPr bwMode="auto">
          <a:xfrm>
            <a:off x="-1905" y="525781"/>
            <a:ext cx="215900" cy="71438"/>
          </a:xfrm>
          <a:prstGeom prst="rect">
            <a:avLst/>
          </a:prstGeom>
          <a:solidFill>
            <a:srgbClr val="00B0F0"/>
          </a:solidFill>
          <a:ln w="9525">
            <a:noFill/>
            <a:miter lim="800000"/>
          </a:ln>
        </p:spPr>
        <p:txBody>
          <a:bodyPr wrap="none" anchor="ctr"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itchFamily="2" charset="-122"/>
              <a:cs typeface="+mn-cs"/>
            </a:endParaRPr>
          </a:p>
        </p:txBody>
      </p:sp>
      <p:cxnSp>
        <p:nvCxnSpPr>
          <p:cNvPr id="39" name="直接连接符 38"/>
          <p:cNvCxnSpPr/>
          <p:nvPr/>
        </p:nvCxnSpPr>
        <p:spPr>
          <a:xfrm flipH="1">
            <a:off x="213965" y="560070"/>
            <a:ext cx="3097958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2832100" y="4963160"/>
            <a:ext cx="4641215" cy="245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500"/>
              <a:t>Xinchi Chen, Xipeng Qiu, Chenxi Zhu, Pengfei Liu,</a:t>
            </a:r>
            <a:endParaRPr lang="zh-CN" altLang="en-US" sz="500"/>
          </a:p>
          <a:p>
            <a:r>
              <a:rPr lang="zh-CN" altLang="en-US" sz="500"/>
              <a:t>and Xuanjing Huang. 2015. Long short-term mem_x0002_ory neural networks for chinese word segmenta_x0002_tion.</a:t>
            </a:r>
            <a:endParaRPr lang="zh-CN" altLang="en-US" sz="5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270119" y="103709"/>
            <a:ext cx="823352" cy="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9" name="直接连接符 38"/>
          <p:cNvCxnSpPr/>
          <p:nvPr/>
        </p:nvCxnSpPr>
        <p:spPr>
          <a:xfrm flipH="1">
            <a:off x="213965" y="561975"/>
            <a:ext cx="3097958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7"/>
          <p:cNvSpPr>
            <a:spLocks noChangeArrowheads="1"/>
          </p:cNvSpPr>
          <p:nvPr/>
        </p:nvSpPr>
        <p:spPr bwMode="auto">
          <a:xfrm>
            <a:off x="0" y="523876"/>
            <a:ext cx="215900" cy="71438"/>
          </a:xfrm>
          <a:prstGeom prst="rect">
            <a:avLst/>
          </a:prstGeom>
          <a:solidFill>
            <a:srgbClr val="00B0F0"/>
          </a:solidFill>
          <a:ln w="9525">
            <a:noFill/>
            <a:miter lim="800000"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itchFamily="2" charset="-122"/>
              <a:cs typeface="+mn-cs"/>
            </a:endParaRPr>
          </a:p>
        </p:txBody>
      </p:sp>
      <p:sp>
        <p:nvSpPr>
          <p:cNvPr id="41" name="TextBox 5"/>
          <p:cNvSpPr txBox="1">
            <a:spLocks noChangeArrowheads="1"/>
          </p:cNvSpPr>
          <p:nvPr/>
        </p:nvSpPr>
        <p:spPr bwMode="auto">
          <a:xfrm>
            <a:off x="213965" y="225062"/>
            <a:ext cx="25558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lvl="0" eaLnBrk="1" hangingPunct="1"/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itchFamily="2" charset="-122"/>
                <a:cs typeface="+mn-cs"/>
              </a:rPr>
              <a:t>未理解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itchFamily="2" charset="-122"/>
              <a:cs typeface="+mn-cs"/>
            </a:endParaRPr>
          </a:p>
        </p:txBody>
      </p:sp>
      <p:sp>
        <p:nvSpPr>
          <p:cNvPr id="3" name="TextBox 5"/>
          <p:cNvSpPr txBox="1">
            <a:spLocks noChangeArrowheads="1"/>
          </p:cNvSpPr>
          <p:nvPr/>
        </p:nvSpPr>
        <p:spPr bwMode="auto">
          <a:xfrm>
            <a:off x="4246215" y="1088027"/>
            <a:ext cx="25558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lvl="0" eaLnBrk="1" hangingPunct="1"/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itchFamily="2" charset="-122"/>
                <a:cs typeface="+mn-cs"/>
              </a:rPr>
              <a:t>softword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itchFamily="2" charset="-122"/>
                <a:cs typeface="+mn-cs"/>
              </a:rPr>
              <a:t>是什么？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itchFamily="2" charset="-122"/>
              <a:cs typeface="+mn-cs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735" y="847090"/>
            <a:ext cx="3199765" cy="1880870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图示 8"/>
          <p:cNvGraphicFramePr/>
          <p:nvPr/>
        </p:nvGraphicFramePr>
        <p:xfrm>
          <a:off x="440690" y="697230"/>
          <a:ext cx="7266940" cy="35166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cxnSp>
        <p:nvCxnSpPr>
          <p:cNvPr id="39" name="直接连接符 38"/>
          <p:cNvCxnSpPr/>
          <p:nvPr/>
        </p:nvCxnSpPr>
        <p:spPr>
          <a:xfrm flipH="1">
            <a:off x="213965" y="561975"/>
            <a:ext cx="3097958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7"/>
          <p:cNvSpPr>
            <a:spLocks noChangeArrowheads="1"/>
          </p:cNvSpPr>
          <p:nvPr/>
        </p:nvSpPr>
        <p:spPr bwMode="auto">
          <a:xfrm>
            <a:off x="0" y="523876"/>
            <a:ext cx="215900" cy="71438"/>
          </a:xfrm>
          <a:prstGeom prst="rect">
            <a:avLst/>
          </a:prstGeom>
          <a:solidFill>
            <a:srgbClr val="00B0F0"/>
          </a:solidFill>
          <a:ln w="9525">
            <a:noFill/>
            <a:miter lim="800000"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itchFamily="2" charset="-122"/>
              <a:cs typeface="+mn-cs"/>
            </a:endParaRPr>
          </a:p>
        </p:txBody>
      </p:sp>
      <p:sp>
        <p:nvSpPr>
          <p:cNvPr id="41" name="TextBox 5"/>
          <p:cNvSpPr txBox="1">
            <a:spLocks noChangeArrowheads="1"/>
          </p:cNvSpPr>
          <p:nvPr/>
        </p:nvSpPr>
        <p:spPr bwMode="auto">
          <a:xfrm>
            <a:off x="95885" y="227330"/>
            <a:ext cx="411289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dirty="0">
                <a:solidFill>
                  <a:prstClr val="black"/>
                </a:solidFill>
                <a:latin typeface="Times New Roman" panose="02020503050405090304" pitchFamily="18" charset="0"/>
                <a:cs typeface="Times New Roman" panose="02020503050405090304" pitchFamily="18" charset="0"/>
                <a:sym typeface="+mn-ea"/>
              </a:rPr>
              <a:t>I</a:t>
            </a:r>
            <a:r>
              <a:rPr lang="en-US" altLang="zh-CN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503050405090304" pitchFamily="18" charset="0"/>
                <a:cs typeface="Times New Roman" panose="02020503050405090304" pitchFamily="18" charset="0"/>
                <a:sym typeface="+mn-ea"/>
              </a:rPr>
              <a:t>ntroducation</a:t>
            </a:r>
            <a:r>
              <a:rPr lang="zh-CN" altLang="en-US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503050405090304" pitchFamily="18" charset="0"/>
                <a:cs typeface="Times New Roman" panose="02020503050405090304" pitchFamily="18" charset="0"/>
                <a:sym typeface="+mn-ea"/>
              </a:rPr>
              <a:t>：</a:t>
            </a:r>
            <a:r>
              <a:rPr lang="zh-CN" altLang="en-US" sz="1400" dirty="0">
                <a:solidFill>
                  <a:prstClr val="black"/>
                </a:solidFill>
                <a:latin typeface="Calibri"/>
              </a:rPr>
              <a:t>中文</a:t>
            </a:r>
            <a:r>
              <a:rPr lang="en-US" altLang="zh-CN" sz="1400" dirty="0">
                <a:solidFill>
                  <a:prstClr val="black"/>
                </a:solidFill>
                <a:latin typeface="Calibri"/>
              </a:rPr>
              <a:t>NER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itchFamily="2" charset="-122"/>
              <a:cs typeface="+mn-cs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64860" y="281165"/>
            <a:ext cx="1488627" cy="485422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19850" y="2572385"/>
            <a:ext cx="2486660" cy="2201545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sp>
        <p:nvSpPr>
          <p:cNvPr id="13" name="文本框 12"/>
          <p:cNvSpPr txBox="1"/>
          <p:nvPr/>
        </p:nvSpPr>
        <p:spPr>
          <a:xfrm>
            <a:off x="4732655" y="4854575"/>
            <a:ext cx="3382010" cy="2139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800"/>
              <a:t>REF</a:t>
            </a:r>
            <a:r>
              <a:rPr lang="zh-CN" altLang="en-US" sz="800"/>
              <a:t>：何晗，《自然语言处理入门》</a:t>
            </a:r>
            <a:endParaRPr lang="zh-CN" altLang="en-US" sz="800"/>
          </a:p>
        </p:txBody>
      </p:sp>
      <p:sp>
        <p:nvSpPr>
          <p:cNvPr id="2" name="文本框 1"/>
          <p:cNvSpPr txBox="1"/>
          <p:nvPr/>
        </p:nvSpPr>
        <p:spPr>
          <a:xfrm>
            <a:off x="2787650" y="766445"/>
            <a:ext cx="3382010" cy="2139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800"/>
              <a:t>识别出句子中命名实体的边界和类别的任务，叫命名实体识别</a:t>
            </a:r>
            <a:endParaRPr lang="zh-CN" altLang="en-US" sz="800"/>
          </a:p>
        </p:txBody>
      </p:sp>
    </p:spTree>
  </p:cSld>
  <p:clrMapOvr>
    <a:masterClrMapping/>
  </p:clrMapOvr>
  <p:transition spd="slow">
    <p:pu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直接连接符 38"/>
          <p:cNvCxnSpPr/>
          <p:nvPr/>
        </p:nvCxnSpPr>
        <p:spPr>
          <a:xfrm flipH="1">
            <a:off x="213965" y="561975"/>
            <a:ext cx="3097958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7"/>
          <p:cNvSpPr>
            <a:spLocks noChangeArrowheads="1"/>
          </p:cNvSpPr>
          <p:nvPr/>
        </p:nvSpPr>
        <p:spPr bwMode="auto">
          <a:xfrm>
            <a:off x="-1905" y="525781"/>
            <a:ext cx="215900" cy="71438"/>
          </a:xfrm>
          <a:prstGeom prst="rect">
            <a:avLst/>
          </a:prstGeom>
          <a:solidFill>
            <a:srgbClr val="00B0F0"/>
          </a:solidFill>
          <a:ln w="9525">
            <a:noFill/>
            <a:miter lim="800000"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itchFamily="2" charset="-122"/>
              <a:cs typeface="+mn-cs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22874" y="192803"/>
            <a:ext cx="2192655" cy="6451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dirty="0">
                <a:solidFill>
                  <a:prstClr val="black"/>
                </a:solidFill>
                <a:latin typeface="Times New Roman" panose="02020503050405090304" pitchFamily="18" charset="0"/>
                <a:ea typeface="宋体" pitchFamily="2" charset="-122"/>
                <a:cs typeface="Times New Roman" panose="02020503050405090304" pitchFamily="18" charset="0"/>
              </a:rPr>
              <a:t>I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503050405090304" pitchFamily="18" charset="0"/>
                <a:ea typeface="宋体" pitchFamily="2" charset="-122"/>
                <a:cs typeface="Times New Roman" panose="02020503050405090304" pitchFamily="18" charset="0"/>
              </a:rPr>
              <a:t>ntroducation:</a:t>
            </a:r>
            <a:r>
              <a:rPr lang="zh-CN" altLang="en-US" sz="1400" dirty="0">
                <a:solidFill>
                  <a:prstClr val="black"/>
                </a:solidFill>
                <a:latin typeface="Calibri"/>
                <a:sym typeface="+mn-ea"/>
              </a:rPr>
              <a:t>中文</a:t>
            </a:r>
            <a:r>
              <a:rPr lang="en-US" altLang="zh-CN" sz="1400" dirty="0">
                <a:solidFill>
                  <a:prstClr val="black"/>
                </a:solidFill>
                <a:latin typeface="Calibri"/>
                <a:sym typeface="+mn-ea"/>
              </a:rPr>
              <a:t>NER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503050405090304" pitchFamily="18" charset="0"/>
              <a:ea typeface="宋体" pitchFamily="2" charset="-122"/>
              <a:cs typeface="Times New Roman" panose="02020503050405090304" pitchFamily="18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074882" y="4831184"/>
            <a:ext cx="198628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" dirty="0"/>
              <a:t>REF</a:t>
            </a:r>
            <a:r>
              <a:rPr lang="zh-CN" altLang="en-US" sz="600" dirty="0"/>
              <a:t>：</a:t>
            </a:r>
            <a:r>
              <a:rPr lang="zh-CN" altLang="en-GB" sz="600" dirty="0"/>
              <a:t>吴晗《自然语言处理入门》</a:t>
            </a:r>
            <a:endParaRPr lang="en-GB" altLang="zh-CN" sz="600" dirty="0">
              <a:hlinkClick r:id="rId1"/>
            </a:endParaRPr>
          </a:p>
          <a:p>
            <a:r>
              <a:rPr lang="en-GB" altLang="zh-CN" sz="600" dirty="0">
                <a:hlinkClick r:id="rId1"/>
              </a:rPr>
              <a:t>https://www.cnblogs.com/huangyc/p/10064853.html</a:t>
            </a:r>
            <a:endParaRPr kumimoji="1" lang="zh-CN" altLang="en-US" sz="600" dirty="0"/>
          </a:p>
        </p:txBody>
      </p:sp>
      <p:sp>
        <p:nvSpPr>
          <p:cNvPr id="20" name="矩形 19"/>
          <p:cNvSpPr/>
          <p:nvPr/>
        </p:nvSpPr>
        <p:spPr>
          <a:xfrm>
            <a:off x="379609" y="4348417"/>
            <a:ext cx="4572000" cy="39878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1000" dirty="0">
                <a:solidFill>
                  <a:srgbClr val="333333"/>
                </a:solidFill>
                <a:latin typeface="Verdana" panose="020B0604030504040204" pitchFamily="34" charset="0"/>
              </a:rPr>
              <a:t>规则、词典和机器学习方法之间的融合，其核心是融合方法技术。在基于统计的学习方法中引入部分规则，将机器学习和人工知识结合起来。</a:t>
            </a:r>
            <a:endParaRPr lang="zh-CN" altLang="en-US" sz="1000" b="0" i="0" dirty="0">
              <a:solidFill>
                <a:srgbClr val="333333"/>
              </a:solidFill>
              <a:effectLst/>
              <a:latin typeface="Verdana" panose="020B0604030504040204" pitchFamily="34" charset="0"/>
            </a:endParaRPr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4860" y="281165"/>
            <a:ext cx="1488627" cy="485422"/>
          </a:xfrm>
          <a:prstGeom prst="rect">
            <a:avLst/>
          </a:prstGeom>
        </p:spPr>
      </p:pic>
      <p:graphicFrame>
        <p:nvGraphicFramePr>
          <p:cNvPr id="3" name="图示 2"/>
          <p:cNvGraphicFramePr/>
          <p:nvPr/>
        </p:nvGraphicFramePr>
        <p:xfrm>
          <a:off x="1358265" y="1251585"/>
          <a:ext cx="6480175" cy="23298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矩形 1"/>
          <p:cNvSpPr/>
          <p:nvPr/>
        </p:nvSpPr>
        <p:spPr>
          <a:xfrm>
            <a:off x="3688685" y="710791"/>
            <a:ext cx="1765935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555555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NER</a:t>
            </a:r>
            <a:r>
              <a:rPr lang="zh-CN" altLang="en-US" b="1" dirty="0">
                <a:solidFill>
                  <a:srgbClr val="555555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常用方法</a:t>
            </a:r>
            <a:r>
              <a:rPr lang="en-US" altLang="zh-CN" b="1" dirty="0">
                <a:solidFill>
                  <a:srgbClr val="555555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?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1639570" y="1452880"/>
            <a:ext cx="1207135" cy="10763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buFont typeface="Arial" panose="020B0604020202090204" pitchFamily="34" charset="0"/>
              <a:buChar char="•"/>
            </a:pPr>
            <a:r>
              <a:rPr lang="zh-CN" altLang="en-US" sz="800" dirty="0">
                <a:solidFill>
                  <a:srgbClr val="333333"/>
                </a:solidFill>
                <a:latin typeface="Verdana" panose="020B0604030504040204" pitchFamily="34" charset="0"/>
                <a:sym typeface="+mn-ea"/>
              </a:rPr>
              <a:t>缺点</a:t>
            </a:r>
            <a:endParaRPr lang="zh-CN" altLang="en-US" sz="800" dirty="0">
              <a:solidFill>
                <a:srgbClr val="333333"/>
              </a:solidFill>
              <a:latin typeface="Verdana" panose="020B0604030504040204" pitchFamily="34" charset="0"/>
            </a:endParaRPr>
          </a:p>
          <a:p>
            <a:pPr>
              <a:buFont typeface="+mj-lt"/>
              <a:buAutoNum type="arabicPeriod"/>
            </a:pPr>
            <a:r>
              <a:rPr lang="zh-CN" altLang="en-US" sz="800" dirty="0">
                <a:solidFill>
                  <a:srgbClr val="333333"/>
                </a:solidFill>
                <a:latin typeface="Verdana" panose="020B0604030504040204" pitchFamily="34" charset="0"/>
                <a:sym typeface="+mn-ea"/>
              </a:rPr>
              <a:t>这类系统大多依赖于知识库和词典的建立。</a:t>
            </a:r>
            <a:endParaRPr lang="zh-CN" altLang="en-US" sz="800" dirty="0">
              <a:solidFill>
                <a:srgbClr val="333333"/>
              </a:solidFill>
              <a:latin typeface="Verdana" panose="020B0604030504040204" pitchFamily="34" charset="0"/>
            </a:endParaRPr>
          </a:p>
          <a:p>
            <a:pPr>
              <a:buFont typeface="+mj-lt"/>
              <a:buAutoNum type="arabicPeriod"/>
            </a:pPr>
            <a:r>
              <a:rPr lang="zh-CN" altLang="en-US" sz="800" dirty="0">
                <a:solidFill>
                  <a:srgbClr val="333333"/>
                </a:solidFill>
                <a:latin typeface="Verdana" panose="020B0604030504040204" pitchFamily="34" charset="0"/>
                <a:sym typeface="+mn-ea"/>
              </a:rPr>
              <a:t>系统可移植性不好，对于不同的系统需要语言学专家重新书写规则。</a:t>
            </a:r>
            <a:endParaRPr lang="zh-CN" altLang="en-US" sz="800" dirty="0">
              <a:solidFill>
                <a:srgbClr val="333333"/>
              </a:solidFill>
              <a:latin typeface="Verdana" panose="020B0604030504040204" pitchFamily="34" charset="0"/>
            </a:endParaRPr>
          </a:p>
          <a:p>
            <a:pPr>
              <a:buFont typeface="+mj-lt"/>
              <a:buAutoNum type="arabicPeriod"/>
            </a:pPr>
            <a:r>
              <a:rPr lang="zh-CN" altLang="en-US" sz="800" dirty="0">
                <a:solidFill>
                  <a:srgbClr val="333333"/>
                </a:solidFill>
                <a:latin typeface="Verdana" panose="020B0604030504040204" pitchFamily="34" charset="0"/>
                <a:sym typeface="+mn-ea"/>
              </a:rPr>
              <a:t>代价太大，系统建设周期长</a:t>
            </a:r>
            <a:endParaRPr lang="zh-CN" altLang="en-US" sz="800"/>
          </a:p>
        </p:txBody>
      </p:sp>
      <p:sp>
        <p:nvSpPr>
          <p:cNvPr id="19" name="矩形 18"/>
          <p:cNvSpPr/>
          <p:nvPr/>
        </p:nvSpPr>
        <p:spPr>
          <a:xfrm>
            <a:off x="3969385" y="1548765"/>
            <a:ext cx="1205865" cy="11684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+mj-lt"/>
              <a:buAutoNum type="arabicPeriod"/>
            </a:pPr>
            <a:r>
              <a:rPr lang="zh-CN" altLang="en-US" sz="1000" dirty="0">
                <a:solidFill>
                  <a:srgbClr val="333333"/>
                </a:solidFill>
                <a:latin typeface="Verdana" panose="020B0604030504040204" pitchFamily="34" charset="0"/>
              </a:rPr>
              <a:t>最大熵模型</a:t>
            </a:r>
            <a:endParaRPr lang="zh-CN" altLang="en-US" sz="1000" dirty="0">
              <a:solidFill>
                <a:srgbClr val="333333"/>
              </a:solidFill>
              <a:latin typeface="Verdana" panose="020B0604030504040204" pitchFamily="34" charset="0"/>
            </a:endParaRPr>
          </a:p>
          <a:p>
            <a:pPr>
              <a:buFont typeface="+mj-lt"/>
              <a:buAutoNum type="arabicPeriod"/>
            </a:pPr>
            <a:r>
              <a:rPr lang="zh-CN" altLang="en-US" sz="1000" dirty="0">
                <a:solidFill>
                  <a:srgbClr val="333333"/>
                </a:solidFill>
                <a:latin typeface="Verdana" panose="020B0604030504040204" pitchFamily="34" charset="0"/>
              </a:rPr>
              <a:t>条件随机场</a:t>
            </a:r>
            <a:endParaRPr lang="zh-CN" altLang="en-US" sz="1000" dirty="0">
              <a:solidFill>
                <a:srgbClr val="333333"/>
              </a:solidFill>
              <a:latin typeface="Verdana" panose="020B0604030504040204" pitchFamily="34" charset="0"/>
            </a:endParaRPr>
          </a:p>
          <a:p>
            <a:pPr>
              <a:buFont typeface="+mj-lt"/>
              <a:buAutoNum type="arabicPeriod"/>
            </a:pPr>
            <a:r>
              <a:rPr lang="zh-CN" altLang="en-US" sz="1000" dirty="0">
                <a:solidFill>
                  <a:srgbClr val="333333"/>
                </a:solidFill>
                <a:latin typeface="Verdana" panose="020B0604030504040204" pitchFamily="34" charset="0"/>
              </a:rPr>
              <a:t>隐马尔可夫等</a:t>
            </a:r>
            <a:endParaRPr lang="zh-CN" altLang="en-US" sz="1000" dirty="0">
              <a:solidFill>
                <a:srgbClr val="333333"/>
              </a:solidFill>
              <a:latin typeface="Verdana" panose="020B0604030504040204" pitchFamily="34" charset="0"/>
            </a:endParaRPr>
          </a:p>
          <a:p>
            <a:pPr indent="0">
              <a:buFont typeface="+mj-lt"/>
              <a:buNone/>
            </a:pPr>
            <a:endParaRPr lang="zh-CN" altLang="en-US" sz="1000" dirty="0">
              <a:solidFill>
                <a:srgbClr val="333333"/>
              </a:solidFill>
              <a:latin typeface="Verdana" panose="020B0604030504040204" pitchFamily="34" charset="0"/>
            </a:endParaRPr>
          </a:p>
          <a:p>
            <a:pPr indent="0">
              <a:buFont typeface="+mj-lt"/>
              <a:buNone/>
            </a:pPr>
            <a:r>
              <a:rPr lang="zh-CN" altLang="en-US" sz="1000" dirty="0">
                <a:solidFill>
                  <a:srgbClr val="333333"/>
                </a:solidFill>
                <a:latin typeface="Verdana" panose="020B0604030504040204" pitchFamily="34" charset="0"/>
              </a:rPr>
              <a:t>基于统计的方法对语料库的依赖也比较大</a:t>
            </a:r>
            <a:endParaRPr lang="zh-CN" altLang="en-US" sz="1000" b="0" i="0" dirty="0">
              <a:solidFill>
                <a:srgbClr val="333333"/>
              </a:solidFill>
              <a:effectLst/>
              <a:latin typeface="Verdana" panose="020B0604030504040204" pitchFamily="34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6202946" y="1684629"/>
            <a:ext cx="968375" cy="7683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altLang="zh-CN" sz="1100" dirty="0">
                <a:solidFill>
                  <a:srgbClr val="333333"/>
                </a:solidFill>
                <a:latin typeface="Verdana" panose="020B0604030504040204" pitchFamily="34" charset="0"/>
              </a:rPr>
              <a:t>CNN-CRF</a:t>
            </a:r>
            <a:r>
              <a:rPr lang="zh-CN" altLang="en-GB" sz="1100" dirty="0">
                <a:solidFill>
                  <a:srgbClr val="333333"/>
                </a:solidFill>
                <a:latin typeface="Verdana" panose="020B0604030504040204" pitchFamily="34" charset="0"/>
              </a:rPr>
              <a:t>、</a:t>
            </a:r>
            <a:endParaRPr lang="zh-CN" altLang="en-GB" sz="1100" dirty="0">
              <a:solidFill>
                <a:srgbClr val="333333"/>
              </a:solidFill>
              <a:latin typeface="Verdana" panose="020B0604030504040204" pitchFamily="34" charset="0"/>
            </a:endParaRPr>
          </a:p>
          <a:p>
            <a:r>
              <a:rPr lang="en-GB" altLang="zh-CN" sz="1100" dirty="0">
                <a:solidFill>
                  <a:srgbClr val="333333"/>
                </a:solidFill>
                <a:latin typeface="Verdana" panose="020B0604030504040204" pitchFamily="34" charset="0"/>
              </a:rPr>
              <a:t>RNN-CRF</a:t>
            </a:r>
            <a:r>
              <a:rPr lang="zh-CN" altLang="en-GB" sz="1100" dirty="0">
                <a:solidFill>
                  <a:srgbClr val="333333"/>
                </a:solidFill>
                <a:latin typeface="Verdana" panose="020B0604030504040204" pitchFamily="34" charset="0"/>
              </a:rPr>
              <a:t>、</a:t>
            </a:r>
            <a:endParaRPr lang="zh-CN" altLang="en-GB" sz="1100" dirty="0">
              <a:solidFill>
                <a:srgbClr val="333333"/>
              </a:solidFill>
              <a:latin typeface="Verdana" panose="020B0604030504040204" pitchFamily="34" charset="0"/>
            </a:endParaRPr>
          </a:p>
          <a:p>
            <a:r>
              <a:rPr lang="en-GB" altLang="zh-CN" sz="1100" dirty="0">
                <a:solidFill>
                  <a:srgbClr val="333333"/>
                </a:solidFill>
                <a:latin typeface="Verdana" panose="020B0604030504040204" pitchFamily="34" charset="0"/>
              </a:rPr>
              <a:t>LSTM-CRF</a:t>
            </a:r>
            <a:endParaRPr lang="en-GB" altLang="zh-CN" sz="1100" dirty="0">
              <a:solidFill>
                <a:srgbClr val="333333"/>
              </a:solidFill>
              <a:latin typeface="Verdana" panose="020B0604030504040204" pitchFamily="34" charset="0"/>
            </a:endParaRPr>
          </a:p>
          <a:p>
            <a:r>
              <a:rPr lang="zh-CN" altLang="en-US" sz="1100" dirty="0"/>
              <a:t>等</a:t>
            </a:r>
            <a:endParaRPr lang="zh-CN" altLang="en-US" sz="1100" dirty="0"/>
          </a:p>
        </p:txBody>
      </p:sp>
      <p:sp>
        <p:nvSpPr>
          <p:cNvPr id="22" name="左右箭头 21"/>
          <p:cNvSpPr/>
          <p:nvPr/>
        </p:nvSpPr>
        <p:spPr>
          <a:xfrm flipV="1">
            <a:off x="1358265" y="3647440"/>
            <a:ext cx="6318250" cy="635635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3825240" y="3816350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混合方法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4" name="下弧形箭头 3"/>
          <p:cNvSpPr/>
          <p:nvPr/>
        </p:nvSpPr>
        <p:spPr>
          <a:xfrm rot="10800000">
            <a:off x="5294630" y="1121410"/>
            <a:ext cx="625475" cy="130175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205095" y="4348480"/>
            <a:ext cx="359664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800"/>
              <a:t>对于规则性较强的命名实体，比如网址</a:t>
            </a:r>
            <a:r>
              <a:rPr lang="zh-CN" altLang="en-US" sz="800">
                <a:sym typeface="+mn-ea"/>
              </a:rPr>
              <a:t>、</a:t>
            </a:r>
            <a:r>
              <a:rPr lang="en-US" altLang="zh-CN" sz="800"/>
              <a:t>Email</a:t>
            </a:r>
            <a:r>
              <a:rPr lang="zh-CN" altLang="en-US" sz="800">
                <a:sym typeface="+mn-ea"/>
              </a:rPr>
              <a:t>、</a:t>
            </a:r>
            <a:r>
              <a:rPr lang="en-US" altLang="zh-CN" sz="800"/>
              <a:t>ISBN</a:t>
            </a:r>
            <a:r>
              <a:rPr lang="zh-CN" altLang="en-US" sz="800"/>
              <a:t>等，完全可以通过采取正则表达式进行规则匹配，未匹配上的再使用统计模型处理。</a:t>
            </a:r>
            <a:endParaRPr lang="zh-CN" altLang="en-US" sz="800"/>
          </a:p>
        </p:txBody>
      </p:sp>
    </p:spTree>
  </p:cSld>
  <p:clrMapOvr>
    <a:masterClrMapping/>
  </p:clrMapOvr>
  <p:transition spd="slow">
    <p:pu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0" name="Rectangle 7"/>
          <p:cNvSpPr>
            <a:spLocks noChangeArrowheads="1"/>
          </p:cNvSpPr>
          <p:nvPr/>
        </p:nvSpPr>
        <p:spPr bwMode="auto">
          <a:xfrm>
            <a:off x="-1905" y="525781"/>
            <a:ext cx="215900" cy="71438"/>
          </a:xfrm>
          <a:prstGeom prst="rect">
            <a:avLst/>
          </a:prstGeom>
          <a:solidFill>
            <a:srgbClr val="00B0F0"/>
          </a:solidFill>
          <a:ln w="9525">
            <a:noFill/>
            <a:miter lim="800000"/>
          </a:ln>
        </p:spPr>
        <p:txBody>
          <a:bodyPr wrap="none" anchor="ctr"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itchFamily="2" charset="-122"/>
              <a:cs typeface="+mn-cs"/>
            </a:endParaRPr>
          </a:p>
        </p:txBody>
      </p:sp>
      <p:cxnSp>
        <p:nvCxnSpPr>
          <p:cNvPr id="39" name="直接连接符 38"/>
          <p:cNvCxnSpPr/>
          <p:nvPr/>
        </p:nvCxnSpPr>
        <p:spPr>
          <a:xfrm flipH="1">
            <a:off x="213965" y="561975"/>
            <a:ext cx="3097958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图片 2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64860" y="281165"/>
            <a:ext cx="1488627" cy="485422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322874" y="192803"/>
            <a:ext cx="2699385" cy="368300"/>
          </a:xfrm>
          <a:prstGeom prst="rect">
            <a:avLst/>
          </a:prstGeom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dirty="0">
                <a:solidFill>
                  <a:prstClr val="black"/>
                </a:solidFill>
                <a:latin typeface="Times New Roman" panose="02020503050405090304" pitchFamily="18" charset="0"/>
                <a:ea typeface="宋体" pitchFamily="2" charset="-122"/>
                <a:cs typeface="Times New Roman" panose="02020503050405090304" pitchFamily="18" charset="0"/>
              </a:rPr>
              <a:t>I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503050405090304" pitchFamily="18" charset="0"/>
                <a:ea typeface="宋体" pitchFamily="2" charset="-122"/>
                <a:cs typeface="Times New Roman" panose="02020503050405090304" pitchFamily="18" charset="0"/>
              </a:rPr>
              <a:t>ntroducation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503050405090304" pitchFamily="18" charset="0"/>
                <a:ea typeface="宋体" pitchFamily="2" charset="-122"/>
                <a:cs typeface="Times New Roman" panose="02020503050405090304" pitchFamily="18" charset="0"/>
              </a:rPr>
              <a:t>：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503050405090304" pitchFamily="18" charset="0"/>
                <a:ea typeface="宋体" pitchFamily="2" charset="-122"/>
                <a:cs typeface="Times New Roman" panose="02020503050405090304" pitchFamily="18" charset="0"/>
              </a:rPr>
              <a:t>Grapy &amp; GNN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503050405090304" pitchFamily="18" charset="0"/>
              <a:ea typeface="宋体" pitchFamily="2" charset="-122"/>
              <a:cs typeface="Times New Roman" panose="02020503050405090304" pitchFamily="18" charset="0"/>
            </a:endParaRPr>
          </a:p>
        </p:txBody>
      </p:sp>
      <p:graphicFrame>
        <p:nvGraphicFramePr>
          <p:cNvPr id="5" name="图示 4"/>
          <p:cNvGraphicFramePr/>
          <p:nvPr/>
        </p:nvGraphicFramePr>
        <p:xfrm>
          <a:off x="4601845" y="236220"/>
          <a:ext cx="3194050" cy="24809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文本框 5"/>
          <p:cNvSpPr txBox="1"/>
          <p:nvPr/>
        </p:nvSpPr>
        <p:spPr>
          <a:xfrm>
            <a:off x="5472430" y="1441450"/>
            <a:ext cx="755015" cy="6604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90000"/>
              </a:lnSpc>
            </a:pPr>
            <a:r>
              <a:rPr lang="en-US" altLang="zh-CN" sz="500">
                <a:sym typeface="+mn-ea"/>
              </a:rPr>
              <a:t>2009</a:t>
            </a:r>
            <a:r>
              <a:rPr lang="zh-CN" altLang="en-US" sz="500">
                <a:sym typeface="+mn-ea"/>
              </a:rPr>
              <a:t>年，</a:t>
            </a:r>
            <a:r>
              <a:rPr lang="en-US" altLang="zh-CN" sz="500">
                <a:sym typeface="+mn-ea"/>
              </a:rPr>
              <a:t>Micheli</a:t>
            </a:r>
            <a:r>
              <a:rPr lang="zh-CN" altLang="en-US" sz="500">
                <a:sym typeface="+mn-ea"/>
              </a:rPr>
              <a:t>和</a:t>
            </a:r>
            <a:r>
              <a:rPr lang="en-US" altLang="zh-CN" sz="500">
                <a:sym typeface="+mn-ea"/>
              </a:rPr>
              <a:t>Gori</a:t>
            </a:r>
            <a:r>
              <a:rPr lang="zh-CN" altLang="en-US" sz="500">
                <a:sym typeface="+mn-ea"/>
              </a:rPr>
              <a:t>等进一步阐述</a:t>
            </a:r>
            <a:r>
              <a:rPr lang="en-US" altLang="zh-CN" sz="500">
                <a:sym typeface="+mn-ea"/>
              </a:rPr>
              <a:t>GNN</a:t>
            </a:r>
            <a:r>
              <a:rPr lang="zh-CN" altLang="en-US" sz="500">
                <a:sym typeface="+mn-ea"/>
              </a:rPr>
              <a:t>，提出一种监督学习的方法训练</a:t>
            </a:r>
            <a:r>
              <a:rPr lang="en-US" altLang="zh-CN" sz="500">
                <a:sym typeface="+mn-ea"/>
              </a:rPr>
              <a:t>GNN</a:t>
            </a:r>
            <a:r>
              <a:rPr lang="zh-CN" altLang="en-US" sz="1000">
                <a:sym typeface="+mn-ea"/>
              </a:rPr>
              <a:t>。</a:t>
            </a:r>
            <a:endParaRPr lang="zh-CN" altLang="en-US" sz="1000">
              <a:solidFill>
                <a:schemeClr val="tx1"/>
              </a:solidFill>
            </a:endParaRPr>
          </a:p>
          <a:p>
            <a:endParaRPr lang="zh-CN" altLang="en-US" sz="100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05780" y="2292350"/>
            <a:ext cx="2046605" cy="244411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3685" y="2960370"/>
            <a:ext cx="3852545" cy="203771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文本框 8"/>
          <p:cNvSpPr txBox="1"/>
          <p:nvPr/>
        </p:nvSpPr>
        <p:spPr>
          <a:xfrm>
            <a:off x="5185410" y="4870450"/>
            <a:ext cx="2179320" cy="27559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altLang="zh-CN" sz="600">
                <a:sym typeface="+mn-ea"/>
              </a:rPr>
              <a:t>REF</a:t>
            </a:r>
            <a:r>
              <a:rPr lang="zh-CN" altLang="en-US" sz="600">
                <a:sym typeface="+mn-ea"/>
              </a:rPr>
              <a:t>：清华刘知远：Introduction to Graph Neural Networks</a:t>
            </a:r>
            <a:endParaRPr lang="zh-CN" altLang="en-US" sz="600">
              <a:sym typeface="+mn-ea"/>
            </a:endParaRPr>
          </a:p>
          <a:p>
            <a:pPr algn="l"/>
            <a:r>
              <a:rPr lang="zh-CN" altLang="en-US" sz="600"/>
              <a:t>        《统计自然语言处理》</a:t>
            </a:r>
            <a:endParaRPr lang="zh-CN" altLang="en-US" sz="600"/>
          </a:p>
        </p:txBody>
      </p:sp>
      <p:sp>
        <p:nvSpPr>
          <p:cNvPr id="11" name="文本框 10"/>
          <p:cNvSpPr txBox="1"/>
          <p:nvPr/>
        </p:nvSpPr>
        <p:spPr>
          <a:xfrm>
            <a:off x="379095" y="732155"/>
            <a:ext cx="3486150" cy="61404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p>
            <a:pPr algn="l"/>
            <a:r>
              <a:rPr lang="zh-CN" altLang="en-US" sz="800">
                <a:solidFill>
                  <a:schemeClr val="tx1"/>
                </a:solidFill>
              </a:rPr>
              <a:t>在数学中，图是图论的主要研究对象。</a:t>
            </a:r>
            <a:endParaRPr lang="zh-CN" altLang="en-US" sz="800">
              <a:solidFill>
                <a:schemeClr val="tx1"/>
              </a:solidFill>
            </a:endParaRPr>
          </a:p>
          <a:p>
            <a:pPr algn="l"/>
            <a:r>
              <a:rPr lang="zh-CN" altLang="en-US" sz="800">
                <a:solidFill>
                  <a:schemeClr val="tx1"/>
                </a:solidFill>
              </a:rPr>
              <a:t>在</a:t>
            </a:r>
            <a:r>
              <a:rPr lang="en-US" altLang="zh-CN" sz="800">
                <a:solidFill>
                  <a:schemeClr val="tx1"/>
                </a:solidFill>
              </a:rPr>
              <a:t>CS</a:t>
            </a:r>
            <a:r>
              <a:rPr lang="zh-CN" altLang="en-US" sz="800">
                <a:solidFill>
                  <a:schemeClr val="tx1"/>
                </a:solidFill>
              </a:rPr>
              <a:t>中，图是一种常见的数据结构。</a:t>
            </a:r>
            <a:endParaRPr lang="zh-CN" altLang="en-US" sz="800">
              <a:solidFill>
                <a:schemeClr val="tx1"/>
              </a:solidFill>
            </a:endParaRPr>
          </a:p>
          <a:p>
            <a:pPr algn="l"/>
            <a:r>
              <a:rPr lang="zh-CN" altLang="en-US" sz="800">
                <a:solidFill>
                  <a:schemeClr val="tx1"/>
                </a:solidFill>
              </a:rPr>
              <a:t>在数据科学中，图是用来广泛描述各类关系型数据。</a:t>
            </a:r>
            <a:endParaRPr lang="zh-CN" altLang="en-US" sz="1000">
              <a:solidFill>
                <a:schemeClr val="tx1"/>
              </a:solidFill>
            </a:endParaRPr>
          </a:p>
          <a:p>
            <a:r>
              <a:rPr lang="en-US" altLang="zh-CN" sz="1000">
                <a:sym typeface="+mn-ea"/>
              </a:rPr>
              <a:t>ML</a:t>
            </a:r>
            <a:r>
              <a:rPr lang="zh-CN" altLang="en-US" sz="1000">
                <a:sym typeface="+mn-ea"/>
              </a:rPr>
              <a:t>中的，Bayesia</a:t>
            </a:r>
            <a:r>
              <a:rPr lang="en-US" altLang="zh-CN" sz="1000">
                <a:sym typeface="+mn-ea"/>
              </a:rPr>
              <a:t>n</a:t>
            </a:r>
            <a:r>
              <a:rPr lang="zh-CN" altLang="en-US" sz="1000">
                <a:sym typeface="+mn-ea"/>
              </a:rPr>
              <a:t>，</a:t>
            </a:r>
            <a:r>
              <a:rPr lang="en-US" altLang="zh-CN" sz="1000">
                <a:sym typeface="+mn-ea"/>
              </a:rPr>
              <a:t>HMM</a:t>
            </a:r>
            <a:r>
              <a:rPr lang="zh-CN" altLang="en-US" sz="1000">
                <a:sym typeface="+mn-ea"/>
              </a:rPr>
              <a:t>，</a:t>
            </a:r>
            <a:r>
              <a:rPr lang="en-US" altLang="zh-CN" sz="1000">
                <a:sym typeface="+mn-ea"/>
              </a:rPr>
              <a:t>CRF</a:t>
            </a:r>
            <a:r>
              <a:rPr lang="zh-CN" altLang="en-US" sz="1000">
                <a:sym typeface="+mn-ea"/>
              </a:rPr>
              <a:t>等都是图模型</a:t>
            </a:r>
            <a:endParaRPr lang="zh-CN" altLang="en-US" sz="1000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5155" y="1530985"/>
            <a:ext cx="2839720" cy="1186180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322580" y="3046730"/>
            <a:ext cx="970280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000"/>
              <a:t>GNN</a:t>
            </a:r>
            <a:r>
              <a:rPr lang="zh-CN" altLang="en-US" sz="1000"/>
              <a:t>基本元素</a:t>
            </a:r>
            <a:endParaRPr lang="zh-CN" altLang="en-US" sz="10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直接连接符 38"/>
          <p:cNvCxnSpPr/>
          <p:nvPr/>
        </p:nvCxnSpPr>
        <p:spPr>
          <a:xfrm flipH="1">
            <a:off x="213965" y="561975"/>
            <a:ext cx="3097958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rcRect l="346"/>
          <a:stretch>
            <a:fillRect/>
          </a:stretch>
        </p:blipFill>
        <p:spPr>
          <a:xfrm>
            <a:off x="335915" y="2493010"/>
            <a:ext cx="4968875" cy="227266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213995" y="155575"/>
            <a:ext cx="40055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>
              <a:lnSpc>
                <a:spcPct val="100000"/>
              </a:lnSpc>
              <a:spcBef>
                <a:spcPts val="100"/>
              </a:spcBef>
            </a:pPr>
            <a:r>
              <a:rPr lang="en-US" dirty="0">
                <a:solidFill>
                  <a:prstClr val="black"/>
                </a:solidFill>
                <a:latin typeface="Times New Roman" panose="02020503050405090304" pitchFamily="18" charset="0"/>
                <a:ea typeface="宋体" pitchFamily="2" charset="-122"/>
                <a:cs typeface="Times New Roman" panose="02020503050405090304" pitchFamily="18" charset="0"/>
                <a:sym typeface="+mn-ea"/>
              </a:rPr>
              <a:t>GNN</a:t>
            </a:r>
            <a:r>
              <a:rPr lang="zh-CN" altLang="en-US" dirty="0">
                <a:solidFill>
                  <a:prstClr val="black"/>
                </a:solidFill>
                <a:latin typeface="Times New Roman" panose="02020503050405090304" pitchFamily="18" charset="0"/>
                <a:ea typeface="宋体" pitchFamily="2" charset="-122"/>
                <a:cs typeface="Times New Roman" panose="02020503050405090304" pitchFamily="18" charset="0"/>
                <a:sym typeface="+mn-ea"/>
              </a:rPr>
              <a:t>：</a:t>
            </a:r>
            <a:r>
              <a:rPr lang="en-US" altLang="zh-CN" dirty="0">
                <a:solidFill>
                  <a:prstClr val="black"/>
                </a:solidFill>
                <a:latin typeface="Times New Roman" panose="02020503050405090304" pitchFamily="18" charset="0"/>
                <a:ea typeface="宋体" pitchFamily="2" charset="-122"/>
                <a:cs typeface="Times New Roman" panose="02020503050405090304" pitchFamily="18" charset="0"/>
                <a:sym typeface="+mn-ea"/>
              </a:rPr>
              <a:t>Aggregation &amp; update &amp; Readout</a:t>
            </a:r>
            <a:endParaRPr lang="en-US" altLang="zh-CN" dirty="0">
              <a:solidFill>
                <a:prstClr val="black"/>
              </a:solidFill>
              <a:latin typeface="Times New Roman" panose="02020503050405090304" pitchFamily="18" charset="0"/>
              <a:ea typeface="宋体" pitchFamily="2" charset="-122"/>
              <a:cs typeface="Times New Roman" panose="02020503050405090304" pitchFamily="18" charset="0"/>
              <a:sym typeface="+mn-ea"/>
            </a:endParaRPr>
          </a:p>
        </p:txBody>
      </p:sp>
      <p:sp>
        <p:nvSpPr>
          <p:cNvPr id="40" name="Rectangle 7"/>
          <p:cNvSpPr>
            <a:spLocks noChangeArrowheads="1"/>
          </p:cNvSpPr>
          <p:nvPr/>
        </p:nvSpPr>
        <p:spPr bwMode="auto">
          <a:xfrm>
            <a:off x="-1905" y="523876"/>
            <a:ext cx="215900" cy="71438"/>
          </a:xfrm>
          <a:prstGeom prst="rect">
            <a:avLst/>
          </a:prstGeom>
          <a:solidFill>
            <a:srgbClr val="00B0F0"/>
          </a:solidFill>
          <a:ln w="9525">
            <a:noFill/>
            <a:miter lim="800000"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itchFamily="2" charset="-122"/>
              <a:cs typeface="+mn-cs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295" y="595630"/>
            <a:ext cx="3595370" cy="185166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3125" y="1002030"/>
            <a:ext cx="2696210" cy="3218815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6410960" y="4765675"/>
            <a:ext cx="335089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600"/>
              <a:t>REF</a:t>
            </a:r>
            <a:r>
              <a:rPr lang="zh-CN" altLang="en-US" sz="600"/>
              <a:t>：台大李宏毅</a:t>
            </a:r>
            <a:r>
              <a:rPr lang="en-US" altLang="zh-CN" sz="600"/>
              <a:t>GNN</a:t>
            </a:r>
            <a:r>
              <a:rPr lang="zh-CN" altLang="en-US" sz="600"/>
              <a:t>课程</a:t>
            </a:r>
            <a:endParaRPr lang="zh-CN" altLang="en-US" sz="600"/>
          </a:p>
          <a:p>
            <a:r>
              <a:rPr lang="zh-CN" altLang="en-US" sz="600"/>
              <a:t>           清华刘知远：Introduction to Graph Neural Networks</a:t>
            </a:r>
            <a:endParaRPr lang="zh-CN" altLang="en-US" sz="60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5340" y="319265"/>
            <a:ext cx="1488627" cy="485422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270119" y="103709"/>
            <a:ext cx="823352" cy="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9" name="直接连接符 38"/>
          <p:cNvCxnSpPr/>
          <p:nvPr/>
        </p:nvCxnSpPr>
        <p:spPr>
          <a:xfrm flipH="1">
            <a:off x="213965" y="561975"/>
            <a:ext cx="3097958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7"/>
          <p:cNvSpPr>
            <a:spLocks noChangeArrowheads="1"/>
          </p:cNvSpPr>
          <p:nvPr/>
        </p:nvSpPr>
        <p:spPr bwMode="auto">
          <a:xfrm>
            <a:off x="0" y="523876"/>
            <a:ext cx="215900" cy="71438"/>
          </a:xfrm>
          <a:prstGeom prst="rect">
            <a:avLst/>
          </a:prstGeom>
          <a:solidFill>
            <a:srgbClr val="00B0F0"/>
          </a:solidFill>
          <a:ln w="9525">
            <a:noFill/>
            <a:miter lim="800000"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itchFamily="2" charset="-122"/>
              <a:cs typeface="+mn-cs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0" y="155575"/>
            <a:ext cx="40055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dirty="0">
                <a:solidFill>
                  <a:prstClr val="black"/>
                </a:solidFill>
                <a:latin typeface="Times New Roman" panose="02020503050405090304" pitchFamily="18" charset="0"/>
                <a:ea typeface="宋体" pitchFamily="2" charset="-122"/>
                <a:cs typeface="Times New Roman" panose="02020503050405090304" pitchFamily="18" charset="0"/>
                <a:sym typeface="+mn-ea"/>
              </a:rPr>
              <a:t>GNN</a:t>
            </a:r>
            <a:r>
              <a:rPr lang="zh-CN" altLang="en-US" dirty="0">
                <a:solidFill>
                  <a:prstClr val="black"/>
                </a:solidFill>
                <a:latin typeface="Times New Roman" panose="02020503050405090304" pitchFamily="18" charset="0"/>
                <a:ea typeface="宋体" pitchFamily="2" charset="-122"/>
                <a:cs typeface="Times New Roman" panose="02020503050405090304" pitchFamily="18" charset="0"/>
                <a:sym typeface="+mn-ea"/>
              </a:rPr>
              <a:t>：</a:t>
            </a:r>
            <a:r>
              <a:rPr lang="en-US" altLang="zh-CN" dirty="0">
                <a:solidFill>
                  <a:prstClr val="black"/>
                </a:solidFill>
                <a:latin typeface="Times New Roman" panose="02020503050405090304" pitchFamily="18" charset="0"/>
                <a:ea typeface="宋体" pitchFamily="2" charset="-122"/>
                <a:cs typeface="Times New Roman" panose="02020503050405090304" pitchFamily="18" charset="0"/>
                <a:sym typeface="+mn-ea"/>
              </a:rPr>
              <a:t>Aggregation &amp; update &amp; Readout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3590" y="2032635"/>
            <a:ext cx="3248660" cy="227520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934710" y="1060450"/>
            <a:ext cx="2540000" cy="13220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800"/>
              <a:t>传播机制：</a:t>
            </a:r>
            <a:endParaRPr lang="zh-CN" altLang="en-US" sz="800"/>
          </a:p>
          <a:p>
            <a:r>
              <a:rPr lang="zh-CN" altLang="en-US" sz="800"/>
              <a:t>小方块里做的就两件事：</a:t>
            </a:r>
            <a:endParaRPr lang="zh-CN" altLang="en-US" sz="800"/>
          </a:p>
          <a:p>
            <a:pPr marL="171450" indent="-171450">
              <a:buFont typeface="Arial" panose="020B0604020202090204" pitchFamily="34" charset="0"/>
              <a:buChar char="•"/>
            </a:pPr>
            <a:r>
              <a:rPr lang="en-US" altLang="zh-CN" sz="800"/>
              <a:t>aggregation</a:t>
            </a:r>
            <a:r>
              <a:rPr lang="zh-CN" altLang="en-US" sz="800"/>
              <a:t>：简言之，就是对上一层的所有邻接节点的Embedding，如何进行汇总，获得一个Embedding，供本层进行更新。</a:t>
            </a:r>
            <a:endParaRPr lang="zh-CN" altLang="en-US" sz="800"/>
          </a:p>
          <a:p>
            <a:pPr indent="0">
              <a:buFont typeface="Arial" panose="020B0604020202090204" pitchFamily="34" charset="0"/>
              <a:buNone/>
            </a:pPr>
            <a:endParaRPr lang="zh-CN" altLang="en-US" sz="800"/>
          </a:p>
          <a:p>
            <a:pPr marL="171450" indent="-171450">
              <a:buFont typeface="Arial" panose="020B0604020202090204" pitchFamily="34" charset="0"/>
              <a:buChar char="•"/>
            </a:pPr>
            <a:r>
              <a:rPr lang="en-US" altLang="zh-CN" sz="800"/>
              <a:t>update </a:t>
            </a:r>
            <a:r>
              <a:rPr lang="zh-CN" altLang="en-US" sz="800"/>
              <a:t>：即对本层已“收集完毕”的邻接点数据，是否添加自身节点的上一层Embedding，如果是如何添加，如何激活，等等方式，最终输出本层的Embedding。</a:t>
            </a:r>
            <a:endParaRPr lang="zh-CN" altLang="en-US" sz="80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8170" y="2622550"/>
            <a:ext cx="3053080" cy="195516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900" y="595630"/>
            <a:ext cx="1978025" cy="188976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651125" y="3157855"/>
            <a:ext cx="589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zh-CN" sz="600"/>
              <a:t>aggregation</a:t>
            </a:r>
            <a:endParaRPr lang="en-US" altLang="zh-CN" sz="600"/>
          </a:p>
          <a:p>
            <a:pPr algn="ctr"/>
            <a:r>
              <a:rPr lang="en-US" altLang="zh-CN" sz="600"/>
              <a:t>&amp;</a:t>
            </a:r>
            <a:endParaRPr lang="en-US" altLang="zh-CN" sz="600"/>
          </a:p>
          <a:p>
            <a:pPr algn="ctr"/>
            <a:r>
              <a:rPr lang="en-US" altLang="zh-CN" sz="600"/>
              <a:t>update</a:t>
            </a:r>
            <a:endParaRPr lang="en-US" altLang="zh-CN" sz="600"/>
          </a:p>
        </p:txBody>
      </p:sp>
    </p:spTree>
  </p:cSld>
  <p:clrMapOvr>
    <a:masterClrMapping/>
  </p:clrMapOvr>
  <p:transition spd="slow">
    <p:push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TextBox 25"/>
          <p:cNvSpPr txBox="1"/>
          <p:nvPr/>
        </p:nvSpPr>
        <p:spPr>
          <a:xfrm>
            <a:off x="2738818" y="3943349"/>
            <a:ext cx="50006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itchFamily="2" charset="-122"/>
                <a:cs typeface="+mn-cs"/>
              </a:rPr>
              <a:t>2</a:t>
            </a:r>
            <a:endParaRPr kumimoji="0" lang="zh-CN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itchFamily="2" charset="-122"/>
              <a:cs typeface="+mn-cs"/>
            </a:endParaRPr>
          </a:p>
        </p:txBody>
      </p:sp>
      <p:sp>
        <p:nvSpPr>
          <p:cNvPr id="119" name="TextBox 25"/>
          <p:cNvSpPr txBox="1"/>
          <p:nvPr/>
        </p:nvSpPr>
        <p:spPr>
          <a:xfrm>
            <a:off x="4148673" y="3972913"/>
            <a:ext cx="50006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itchFamily="2" charset="-122"/>
                <a:cs typeface="+mn-cs"/>
              </a:rPr>
              <a:t>3</a:t>
            </a:r>
            <a:endParaRPr kumimoji="0" lang="zh-CN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itchFamily="2" charset="-122"/>
              <a:cs typeface="+mn-cs"/>
            </a:endParaRPr>
          </a:p>
        </p:txBody>
      </p:sp>
      <p:sp>
        <p:nvSpPr>
          <p:cNvPr id="121" name="TextBox 25"/>
          <p:cNvSpPr txBox="1"/>
          <p:nvPr/>
        </p:nvSpPr>
        <p:spPr>
          <a:xfrm>
            <a:off x="8343742" y="3997354"/>
            <a:ext cx="50006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itchFamily="2" charset="-122"/>
                <a:cs typeface="+mn-cs"/>
              </a:rPr>
              <a:t>…</a:t>
            </a:r>
            <a:endParaRPr kumimoji="0" lang="zh-CN" altLang="en-US" sz="4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itchFamily="2" charset="-122"/>
              <a:cs typeface="+mn-cs"/>
            </a:endParaRPr>
          </a:p>
        </p:txBody>
      </p:sp>
      <p:sp>
        <p:nvSpPr>
          <p:cNvPr id="122" name="TextBox 25"/>
          <p:cNvSpPr txBox="1"/>
          <p:nvPr/>
        </p:nvSpPr>
        <p:spPr>
          <a:xfrm>
            <a:off x="6521476" y="3326653"/>
            <a:ext cx="50006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itchFamily="2" charset="-122"/>
                <a:cs typeface="+mn-cs"/>
              </a:rPr>
              <a:t>5</a:t>
            </a:r>
            <a:endParaRPr kumimoji="0" lang="zh-CN" altLang="en-US" sz="4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itchFamily="2" charset="-122"/>
              <a:cs typeface="+mn-cs"/>
            </a:endParaRPr>
          </a:p>
        </p:txBody>
      </p:sp>
      <p:sp>
        <p:nvSpPr>
          <p:cNvPr id="123" name="TextBox 24"/>
          <p:cNvSpPr txBox="1"/>
          <p:nvPr/>
        </p:nvSpPr>
        <p:spPr>
          <a:xfrm>
            <a:off x="693699" y="2794806"/>
            <a:ext cx="10001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客户服务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124" name="TextBox 26"/>
          <p:cNvSpPr txBox="1"/>
          <p:nvPr/>
        </p:nvSpPr>
        <p:spPr>
          <a:xfrm>
            <a:off x="7807957" y="2841691"/>
            <a:ext cx="10715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物流管理</a:t>
            </a: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125" name="TextBox 27"/>
          <p:cNvSpPr txBox="1"/>
          <p:nvPr/>
        </p:nvSpPr>
        <p:spPr>
          <a:xfrm>
            <a:off x="7807957" y="3221036"/>
            <a:ext cx="10715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广告营销等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126" name="TextBox 29"/>
          <p:cNvSpPr txBox="1"/>
          <p:nvPr/>
        </p:nvSpPr>
        <p:spPr>
          <a:xfrm>
            <a:off x="3551344" y="2841691"/>
            <a:ext cx="10081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零售电商</a:t>
            </a: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127" name="TextBox 28"/>
          <p:cNvSpPr txBox="1"/>
          <p:nvPr/>
        </p:nvSpPr>
        <p:spPr>
          <a:xfrm>
            <a:off x="4883792" y="2845052"/>
            <a:ext cx="10001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交通出行</a:t>
            </a: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128" name="TextBox 30"/>
          <p:cNvSpPr txBox="1"/>
          <p:nvPr/>
        </p:nvSpPr>
        <p:spPr>
          <a:xfrm>
            <a:off x="2070018" y="2794767"/>
            <a:ext cx="10760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辅助诊疗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69" name="TextBox 28"/>
          <p:cNvSpPr txBox="1"/>
          <p:nvPr/>
        </p:nvSpPr>
        <p:spPr>
          <a:xfrm>
            <a:off x="6342880" y="2841691"/>
            <a:ext cx="10001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金融风险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cxnSp>
        <p:nvCxnSpPr>
          <p:cNvPr id="34" name="直接连接符 33"/>
          <p:cNvCxnSpPr/>
          <p:nvPr/>
        </p:nvCxnSpPr>
        <p:spPr>
          <a:xfrm>
            <a:off x="215900" y="573145"/>
            <a:ext cx="3648352" cy="193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7"/>
          <p:cNvSpPr>
            <a:spLocks noChangeArrowheads="1"/>
          </p:cNvSpPr>
          <p:nvPr/>
        </p:nvSpPr>
        <p:spPr bwMode="auto">
          <a:xfrm>
            <a:off x="0" y="523876"/>
            <a:ext cx="215900" cy="71438"/>
          </a:xfrm>
          <a:prstGeom prst="rect">
            <a:avLst/>
          </a:prstGeom>
          <a:solidFill>
            <a:srgbClr val="00B0F0"/>
          </a:solidFill>
          <a:ln w="9525">
            <a:noFill/>
            <a:miter lim="800000"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itchFamily="2" charset="-122"/>
              <a:cs typeface="+mn-cs"/>
            </a:endParaRPr>
          </a:p>
        </p:txBody>
      </p:sp>
      <p:sp>
        <p:nvSpPr>
          <p:cNvPr id="30" name="object 2"/>
          <p:cNvSpPr txBox="1">
            <a:spLocks noGrp="1"/>
          </p:cNvSpPr>
          <p:nvPr>
            <p:ph type="title"/>
          </p:nvPr>
        </p:nvSpPr>
        <p:spPr>
          <a:xfrm>
            <a:off x="414529" y="205627"/>
            <a:ext cx="4234180" cy="2584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600" b="0" dirty="0">
                <a:solidFill>
                  <a:prstClr val="black"/>
                </a:solidFill>
                <a:latin typeface="Times New Roman" panose="02020503050405090304" pitchFamily="18" charset="0"/>
                <a:ea typeface="宋体" pitchFamily="2" charset="-122"/>
                <a:cs typeface="Times New Roman" panose="02020503050405090304" pitchFamily="18" charset="0"/>
              </a:rPr>
              <a:t>GNN</a:t>
            </a:r>
            <a:r>
              <a:rPr lang="zh-CN" altLang="en-US" sz="1600" b="0" dirty="0">
                <a:solidFill>
                  <a:prstClr val="black"/>
                </a:solidFill>
                <a:latin typeface="Times New Roman" panose="02020503050405090304" pitchFamily="18" charset="0"/>
                <a:ea typeface="宋体" pitchFamily="2" charset="-122"/>
                <a:cs typeface="Times New Roman" panose="02020503050405090304" pitchFamily="18" charset="0"/>
              </a:rPr>
              <a:t>的应用领域</a:t>
            </a:r>
            <a:endParaRPr lang="zh-CN" altLang="en-US" sz="1600" b="0" dirty="0">
              <a:solidFill>
                <a:prstClr val="black"/>
              </a:solidFill>
              <a:latin typeface="Times New Roman" panose="02020503050405090304" pitchFamily="18" charset="0"/>
              <a:ea typeface="宋体" pitchFamily="2" charset="-122"/>
              <a:cs typeface="Times New Roman" panose="02020503050405090304" pitchFamily="18" charset="0"/>
            </a:endParaRPr>
          </a:p>
        </p:txBody>
      </p:sp>
      <p:grpSp>
        <p:nvGrpSpPr>
          <p:cNvPr id="95" name="组合 94"/>
          <p:cNvGrpSpPr/>
          <p:nvPr/>
        </p:nvGrpSpPr>
        <p:grpSpPr>
          <a:xfrm>
            <a:off x="315595" y="1363980"/>
            <a:ext cx="3322320" cy="2967355"/>
            <a:chOff x="770190" y="2161597"/>
            <a:chExt cx="2801424" cy="2274617"/>
          </a:xfrm>
        </p:grpSpPr>
        <p:sp>
          <p:nvSpPr>
            <p:cNvPr id="96" name="矩形 95"/>
            <p:cNvSpPr/>
            <p:nvPr/>
          </p:nvSpPr>
          <p:spPr>
            <a:xfrm>
              <a:off x="770190" y="2161597"/>
              <a:ext cx="1071570" cy="2000264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4AEDA"/>
                </a:solidFill>
                <a:effectLst/>
                <a:uLnTx/>
                <a:uFillTx/>
                <a:latin typeface="Calibri"/>
                <a:ea typeface="宋体" pitchFamily="2" charset="-122"/>
                <a:cs typeface="+mn-cs"/>
              </a:endParaRPr>
            </a:p>
          </p:txBody>
        </p:sp>
        <p:sp>
          <p:nvSpPr>
            <p:cNvPr id="97" name="TextBox 25"/>
            <p:cNvSpPr txBox="1"/>
            <p:nvPr/>
          </p:nvSpPr>
          <p:spPr>
            <a:xfrm>
              <a:off x="3071548" y="3666773"/>
              <a:ext cx="500066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itchFamily="2" charset="-122"/>
                <a:cs typeface="+mn-cs"/>
              </a:endParaRPr>
            </a:p>
          </p:txBody>
        </p:sp>
      </p:grpSp>
      <p:sp>
        <p:nvSpPr>
          <p:cNvPr id="98" name="矩形 97"/>
          <p:cNvSpPr/>
          <p:nvPr/>
        </p:nvSpPr>
        <p:spPr>
          <a:xfrm>
            <a:off x="2119630" y="1367155"/>
            <a:ext cx="1212215" cy="260604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itchFamily="2" charset="-122"/>
              <a:cs typeface="+mn-cs"/>
            </a:endParaRPr>
          </a:p>
        </p:txBody>
      </p:sp>
      <p:sp>
        <p:nvSpPr>
          <p:cNvPr id="99" name="矩形 98"/>
          <p:cNvSpPr/>
          <p:nvPr/>
        </p:nvSpPr>
        <p:spPr>
          <a:xfrm>
            <a:off x="3863975" y="1377315"/>
            <a:ext cx="1356995" cy="2566035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itchFamily="2" charset="-122"/>
              <a:cs typeface="+mn-cs"/>
            </a:endParaRPr>
          </a:p>
        </p:txBody>
      </p:sp>
      <p:sp>
        <p:nvSpPr>
          <p:cNvPr id="100" name="矩形 99"/>
          <p:cNvSpPr/>
          <p:nvPr/>
        </p:nvSpPr>
        <p:spPr>
          <a:xfrm>
            <a:off x="5659755" y="1417955"/>
            <a:ext cx="1362075" cy="253365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/>
                <a:ea typeface="宋体" pitchFamily="2" charset="-122"/>
                <a:cs typeface="+mn-cs"/>
              </a:rPr>
              <a:t>预测分子性质、推断蛋白质结构、合成化合物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/>
              <a:ea typeface="宋体" pitchFamily="2" charset="-122"/>
              <a:cs typeface="+mn-cs"/>
            </a:endParaRPr>
          </a:p>
        </p:txBody>
      </p:sp>
      <p:sp>
        <p:nvSpPr>
          <p:cNvPr id="3" name="TextBox 25"/>
          <p:cNvSpPr txBox="1"/>
          <p:nvPr/>
        </p:nvSpPr>
        <p:spPr>
          <a:xfrm>
            <a:off x="1043261" y="3251842"/>
            <a:ext cx="593070" cy="1267281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itchFamily="2" charset="-122"/>
                <a:cs typeface="+mn-cs"/>
              </a:rPr>
              <a:t>1</a:t>
            </a:r>
            <a:endParaRPr kumimoji="0" lang="zh-CN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itchFamily="2" charset="-122"/>
              <a:cs typeface="+mn-cs"/>
            </a:endParaRPr>
          </a:p>
        </p:txBody>
      </p:sp>
      <p:sp>
        <p:nvSpPr>
          <p:cNvPr id="4" name="TextBox 25"/>
          <p:cNvSpPr txBox="1"/>
          <p:nvPr/>
        </p:nvSpPr>
        <p:spPr>
          <a:xfrm>
            <a:off x="2868251" y="3326772"/>
            <a:ext cx="59307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itchFamily="2" charset="-122"/>
                <a:cs typeface="+mn-cs"/>
              </a:rPr>
              <a:t>2</a:t>
            </a:r>
            <a:endParaRPr kumimoji="0" lang="en-US" altLang="zh-CN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itchFamily="2" charset="-122"/>
              <a:cs typeface="+mn-cs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36575" y="1671955"/>
            <a:ext cx="82804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C</a:t>
            </a:r>
            <a:r>
              <a:rPr lang="en-US" altLang="zh-CN"/>
              <a:t>V</a:t>
            </a:r>
            <a:endParaRPr lang="en-US" altLang="zh-CN"/>
          </a:p>
        </p:txBody>
      </p:sp>
      <p:sp>
        <p:nvSpPr>
          <p:cNvPr id="5" name="文本框 4"/>
          <p:cNvSpPr txBox="1"/>
          <p:nvPr/>
        </p:nvSpPr>
        <p:spPr>
          <a:xfrm>
            <a:off x="467360" y="2611755"/>
            <a:ext cx="96710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000"/>
              <a:t>场景图生成、动作识别等</a:t>
            </a:r>
            <a:endParaRPr lang="zh-CN" altLang="en-US" sz="1000"/>
          </a:p>
        </p:txBody>
      </p:sp>
      <p:sp>
        <p:nvSpPr>
          <p:cNvPr id="6" name="文本框 5"/>
          <p:cNvSpPr txBox="1"/>
          <p:nvPr/>
        </p:nvSpPr>
        <p:spPr>
          <a:xfrm>
            <a:off x="2258695" y="1696720"/>
            <a:ext cx="1379220" cy="16300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600"/>
              <a:t>NLP</a:t>
            </a:r>
            <a:endParaRPr lang="en-US" altLang="zh-CN" sz="1600"/>
          </a:p>
          <a:p>
            <a:endParaRPr lang="en-US" altLang="zh-CN" sz="1200"/>
          </a:p>
          <a:p>
            <a:r>
              <a:rPr lang="zh-CN" altLang="en-US" sz="1200"/>
              <a:t>知识图谱</a:t>
            </a:r>
            <a:endParaRPr lang="zh-CN" altLang="en-US" sz="1200"/>
          </a:p>
          <a:p>
            <a:r>
              <a:rPr lang="zh-CN" altLang="en-US" sz="1200"/>
              <a:t>句法分析</a:t>
            </a:r>
            <a:endParaRPr lang="zh-CN" altLang="en-US" sz="1200"/>
          </a:p>
          <a:p>
            <a:r>
              <a:rPr lang="en-US" altLang="zh-CN" sz="1200"/>
              <a:t>NER</a:t>
            </a:r>
            <a:r>
              <a:rPr lang="zh-CN" altLang="en-US" sz="1200"/>
              <a:t>、</a:t>
            </a:r>
            <a:endParaRPr lang="zh-CN" altLang="en-US" sz="1200"/>
          </a:p>
          <a:p>
            <a:r>
              <a:rPr lang="en-US" altLang="zh-CN" sz="1200"/>
              <a:t>文本分类、</a:t>
            </a:r>
            <a:endParaRPr lang="en-US" altLang="zh-CN" sz="1200"/>
          </a:p>
          <a:p>
            <a:r>
              <a:rPr lang="en-US" altLang="zh-CN" sz="1200"/>
              <a:t>关系抽取</a:t>
            </a:r>
            <a:r>
              <a:rPr lang="zh-CN" altLang="en-US" sz="1200"/>
              <a:t>、</a:t>
            </a:r>
            <a:endParaRPr lang="zh-CN" altLang="en-US" sz="1200"/>
          </a:p>
          <a:p>
            <a:r>
              <a:rPr lang="en-US" altLang="zh-CN" sz="1200"/>
              <a:t>社交网络</a:t>
            </a:r>
            <a:endParaRPr lang="en-US" altLang="zh-CN" sz="1200"/>
          </a:p>
        </p:txBody>
      </p:sp>
      <p:sp>
        <p:nvSpPr>
          <p:cNvPr id="7" name="文本框 6"/>
          <p:cNvSpPr txBox="1"/>
          <p:nvPr/>
        </p:nvSpPr>
        <p:spPr>
          <a:xfrm>
            <a:off x="4124325" y="1643380"/>
            <a:ext cx="836295" cy="1353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Traffic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 sz="1400"/>
              <a:t>解决交通堵塞</a:t>
            </a:r>
            <a:endParaRPr lang="zh-CN" altLang="en-US" sz="1400"/>
          </a:p>
        </p:txBody>
      </p:sp>
      <p:sp>
        <p:nvSpPr>
          <p:cNvPr id="8" name="文本框 7"/>
          <p:cNvSpPr txBox="1"/>
          <p:nvPr/>
        </p:nvSpPr>
        <p:spPr>
          <a:xfrm>
            <a:off x="5883910" y="1671955"/>
            <a:ext cx="1101725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400"/>
              <a:t>Chemistry</a:t>
            </a:r>
            <a:endParaRPr lang="zh-CN" altLang="en-US" sz="1400"/>
          </a:p>
        </p:txBody>
      </p:sp>
      <p:sp>
        <p:nvSpPr>
          <p:cNvPr id="9" name="矩形 8"/>
          <p:cNvSpPr/>
          <p:nvPr/>
        </p:nvSpPr>
        <p:spPr>
          <a:xfrm>
            <a:off x="7526020" y="1417955"/>
            <a:ext cx="1138555" cy="253365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itchFamily="2" charset="-122"/>
              <a:cs typeface="+mn-cs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604760" y="1643380"/>
            <a:ext cx="980440" cy="19069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Others</a:t>
            </a:r>
            <a:endParaRPr lang="zh-CN" altLang="en-US"/>
          </a:p>
          <a:p>
            <a:r>
              <a:rPr lang="zh-CN" altLang="en-US" sz="900"/>
              <a:t>如</a:t>
            </a:r>
            <a:r>
              <a:rPr lang="zh-CN" altLang="en-US" sz="900">
                <a:sym typeface="+mn-ea"/>
              </a:rPr>
              <a:t>Recommender Systems</a:t>
            </a:r>
            <a:r>
              <a:rPr lang="zh-CN" altLang="en-US" sz="900"/>
              <a:t>，程序验证、程序推理、社会影响预测、对抗性攻击预防、电子健康记录建模、脑网络、事件检测和组合优化</a:t>
            </a:r>
            <a:r>
              <a:rPr lang="zh-CN" altLang="en-US" sz="1000"/>
              <a:t>。</a:t>
            </a:r>
            <a:endParaRPr lang="zh-CN" altLang="en-US" sz="1000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95340" y="319265"/>
            <a:ext cx="1488627" cy="485422"/>
          </a:xfrm>
          <a:prstGeom prst="rect">
            <a:avLst/>
          </a:prstGeom>
        </p:spPr>
      </p:pic>
      <p:sp>
        <p:nvSpPr>
          <p:cNvPr id="12" name="TextBox 25"/>
          <p:cNvSpPr txBox="1"/>
          <p:nvPr/>
        </p:nvSpPr>
        <p:spPr>
          <a:xfrm>
            <a:off x="4693876" y="3251842"/>
            <a:ext cx="59307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itchFamily="2" charset="-122"/>
                <a:cs typeface="+mn-cs"/>
              </a:rPr>
              <a:t>3</a:t>
            </a:r>
            <a:endParaRPr kumimoji="0" lang="en-US" altLang="zh-CN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itchFamily="2" charset="-122"/>
              <a:cs typeface="+mn-cs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048125" y="4519295"/>
            <a:ext cx="47955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600">
                <a:sym typeface="+mn-ea"/>
              </a:rPr>
              <a:t>REF</a:t>
            </a:r>
            <a:r>
              <a:rPr lang="zh-CN" altLang="en-US" sz="600">
                <a:sym typeface="+mn-ea"/>
              </a:rPr>
              <a:t>：</a:t>
            </a:r>
            <a:endParaRPr lang="zh-CN" altLang="en-US" sz="800">
              <a:sym typeface="+mn-ea"/>
            </a:endParaRPr>
          </a:p>
          <a:p>
            <a:r>
              <a:rPr lang="zh-CN" altLang="en-US" sz="600">
                <a:sym typeface="+mn-ea"/>
              </a:rPr>
              <a:t>https://zhuanlan.zhihu.com/p/75307407?from_voters_page=true</a:t>
            </a:r>
            <a:endParaRPr lang="zh-CN" altLang="en-US" sz="600">
              <a:sym typeface="+mn-ea"/>
            </a:endParaRPr>
          </a:p>
          <a:p>
            <a:r>
              <a:rPr lang="zh-CN" altLang="en-US" sz="600">
                <a:sym typeface="+mn-ea"/>
              </a:rPr>
              <a:t>GNN4NLP-Papers：</a:t>
            </a:r>
            <a:r>
              <a:rPr lang="zh-CN" altLang="en-US" sz="600"/>
              <a:t>https://drchen.blog.csdn.net/article/details/107313105</a:t>
            </a:r>
            <a:endParaRPr lang="zh-CN" altLang="en-US" sz="600"/>
          </a:p>
        </p:txBody>
      </p:sp>
      <p:sp>
        <p:nvSpPr>
          <p:cNvPr id="14" name="TextBox 25"/>
          <p:cNvSpPr txBox="1"/>
          <p:nvPr/>
        </p:nvSpPr>
        <p:spPr>
          <a:xfrm>
            <a:off x="6475051" y="3251842"/>
            <a:ext cx="59307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itchFamily="2" charset="-122"/>
                <a:cs typeface="+mn-cs"/>
              </a:rPr>
              <a:t>4</a:t>
            </a:r>
            <a:endParaRPr kumimoji="0" lang="en-US" altLang="zh-CN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itchFamily="2" charset="-122"/>
              <a:cs typeface="+mn-cs"/>
            </a:endParaRPr>
          </a:p>
        </p:txBody>
      </p:sp>
      <p:sp>
        <p:nvSpPr>
          <p:cNvPr id="11" name="TextBox 25"/>
          <p:cNvSpPr txBox="1"/>
          <p:nvPr/>
        </p:nvSpPr>
        <p:spPr>
          <a:xfrm>
            <a:off x="8131131" y="3326772"/>
            <a:ext cx="59307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itchFamily="2" charset="-122"/>
                <a:cs typeface="+mn-cs"/>
              </a:rPr>
              <a:t>5</a:t>
            </a:r>
            <a:endParaRPr kumimoji="0" lang="en-US" altLang="zh-CN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itchFamily="2" charset="-122"/>
              <a:cs typeface="+mn-cs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4213225" y="681355"/>
            <a:ext cx="1325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建模的方法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5115" y="864870"/>
            <a:ext cx="4612640" cy="3155950"/>
          </a:xfrm>
          <a:prstGeom prst="rect">
            <a:avLst/>
          </a:prstGeom>
        </p:spPr>
      </p:pic>
      <p:cxnSp>
        <p:nvCxnSpPr>
          <p:cNvPr id="39" name="直接连接符 38"/>
          <p:cNvCxnSpPr/>
          <p:nvPr/>
        </p:nvCxnSpPr>
        <p:spPr>
          <a:xfrm flipH="1">
            <a:off x="-608446" y="615868"/>
            <a:ext cx="3097958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7"/>
          <p:cNvSpPr>
            <a:spLocks noChangeArrowheads="1"/>
          </p:cNvSpPr>
          <p:nvPr/>
        </p:nvSpPr>
        <p:spPr bwMode="auto">
          <a:xfrm>
            <a:off x="0" y="523876"/>
            <a:ext cx="215900" cy="71438"/>
          </a:xfrm>
          <a:prstGeom prst="rect">
            <a:avLst/>
          </a:prstGeom>
          <a:solidFill>
            <a:srgbClr val="00B0F0"/>
          </a:solidFill>
          <a:ln w="9525">
            <a:noFill/>
            <a:miter lim="800000"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itchFamily="2" charset="-122"/>
              <a:cs typeface="+mn-cs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099558" y="4724160"/>
            <a:ext cx="7695379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600">
                <a:sym typeface="+mn-ea"/>
              </a:rPr>
              <a:t>REF</a:t>
            </a:r>
            <a:r>
              <a:rPr lang="zh-CN" altLang="en-US" sz="600">
                <a:sym typeface="+mn-ea"/>
              </a:rPr>
              <a:t>：Yue Zhang and Jie Yang. Chinese ner using lattice lstm. </a:t>
            </a:r>
            <a:r>
              <a:rPr lang="en-US" altLang="zh-CN" sz="600">
                <a:sym typeface="+mn-ea"/>
              </a:rPr>
              <a:t>ACL2018</a:t>
            </a:r>
            <a:endParaRPr lang="en-US" altLang="zh-CN" sz="1000"/>
          </a:p>
          <a:p>
            <a:endParaRPr lang="zh-CN" altLang="en-US" sz="1000" dirty="0"/>
          </a:p>
        </p:txBody>
      </p:sp>
      <p:pic>
        <p:nvPicPr>
          <p:cNvPr id="90" name="图片 8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4860" y="281165"/>
            <a:ext cx="1488627" cy="485422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343829" y="281068"/>
            <a:ext cx="2758440" cy="583565"/>
          </a:xfrm>
          <a:prstGeom prst="rect">
            <a:avLst/>
          </a:prstGeom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503050405090304" pitchFamily="18" charset="0"/>
                <a:ea typeface="宋体" pitchFamily="2" charset="-122"/>
                <a:cs typeface="Times New Roman" panose="02020503050405090304" pitchFamily="18" charset="0"/>
              </a:rPr>
              <a:t>问题定义：</a:t>
            </a:r>
            <a:r>
              <a:rPr lang="zh-CN" altLang="en-US" sz="1600">
                <a:sym typeface="+mn-ea"/>
              </a:rPr>
              <a:t>word ambiguities</a:t>
            </a:r>
            <a:endParaRPr lang="zh-CN" altLang="en-US" sz="160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503050405090304" pitchFamily="18" charset="0"/>
              <a:ea typeface="宋体" pitchFamily="2" charset="-122"/>
              <a:cs typeface="Times New Roman" panose="02020503050405090304" pitchFamily="18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44550" y="971550"/>
            <a:ext cx="377825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5460365" y="1232535"/>
            <a:ext cx="3844925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900"/>
              <a:t>Yue Zhang and Jie Yang. Chinese ner using lattice lstm. </a:t>
            </a:r>
            <a:r>
              <a:rPr lang="en-US" altLang="zh-CN" sz="900"/>
              <a:t>ACL2018</a:t>
            </a:r>
            <a:endParaRPr lang="en-US" altLang="zh-CN" sz="900"/>
          </a:p>
        </p:txBody>
      </p:sp>
      <p:sp>
        <p:nvSpPr>
          <p:cNvPr id="8" name="文本框 7"/>
          <p:cNvSpPr txBox="1"/>
          <p:nvPr/>
        </p:nvSpPr>
        <p:spPr>
          <a:xfrm>
            <a:off x="5549265" y="2370455"/>
            <a:ext cx="3245485" cy="8604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000"/>
              <a:t>RNN结构按照严格的sequential结构进行编码，但语言的底层并不是严格按照sequential序列来理解的。例如“印度河流经印度”，“流”属于“河流”，“流经”， Lattice-LSTM在进行编码时，“流”只能接收“河流”所包含的语义信息，因而造成歧义。</a:t>
            </a:r>
            <a:endParaRPr lang="zh-CN" altLang="en-US" sz="1000"/>
          </a:p>
        </p:txBody>
      </p:sp>
    </p:spTree>
  </p:cSld>
  <p:clrMapOvr>
    <a:masterClrMapping/>
  </p:clrMapOvr>
  <p:transition spd="slow">
    <p:push/>
  </p:transition>
</p:sld>
</file>

<file path=ppt/tags/tag1.xml><?xml version="1.0" encoding="utf-8"?>
<p:tagLst xmlns:p="http://schemas.openxmlformats.org/presentationml/2006/main">
  <p:tag name="KSO_WM_UNIT_TABLE_BEAUTIFY" val="smartTable{435d182a-a4a0-4898-bf3e-6cffc5ab91c6}"/>
</p:tagLst>
</file>

<file path=ppt/theme/theme1.xml><?xml version="1.0" encoding="utf-8"?>
<a:theme xmlns:a="http://schemas.openxmlformats.org/drawingml/2006/main" name="Office 主题">
  <a:themeElements>
    <a:clrScheme name="自定义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item1.xml><?xml version="1.0" encoding="utf-8"?>
<s:customData xmlns="http://www.wps.cn/officeDocument/2013/wpsCustomData" xmlns:s="http://www.wps.cn/officeDocument/2013/wpsCustomData">
  <extobjs>
    <extobj name="334E55B0-647D-440b-865C-3EC943EB4CBC-1">
      <extobjdata type="334E55B0-647D-440b-865C-3EC943EB4CBC" data="ewogICAiSW1nU2V0dGluZ0pzb24iIDogIntcImRwaVwiOlwiNjAwXCIsXCJmb3JtYXRcIjpcIlBOR1wiLFwidHJhbnNwYXJlbnRcIjp0cnVlLFwiYXV0b1wiOnRydWV9IiwKICAgIkxhdGV4IiA6ICJYRnNnWEcxaGRHaGlabnRuZlY5N1pYMWVlM1I5SUZ4ZCIsCiAgICJMYXRleEltZ0Jhc2U2NCIgOiAiaVZCT1J3MEtHZ29BQUFBTlNVaEVVZ0FBQUVzQUFBQmRCQU1BQUFBZjc0WmZBQUFBTUZCTVZFWC8vLzhBQUFBQUFBQUFBQUFBQUFBQUFBQUFBQUFBQUFBQUFBQUFBQUFBQUFBQUFBQUFBQUFBQUFBQUFBQUFBQUF2M2FCN0FBQUFEM1JTVGxNQUlsUm1kb2t5dSsvTkVFU1pxOTNwZHJoWUFBQUFDWEJJV1hNQUFBN0VBQUFPeEFHVkt3NGJBQUFENUVsRVFWUklEY1ZXVFdoVFFSRGVwRzNhdnY1aVJZb0lqZURQc1RtSUZ3OE5WQkJVVEVYRWs2UjRxcWZFbjBNVklRRXZnclRwUWFsUUpSRkVORmJhbXlCb2lpQWVrNXYvdm5oUXE1Zm5iNXRvbTNGbTMyN2VUL0tTUFFqdUlUc3ozN2U3czdNejg4Slk0NUZwREFzMHNxWkNDd0NvYk5jTm9MSmJCNnlxMEliZ3B3cHRCRlpVYURva1ZXZ3BLQ2pRZkFBaEJWb0xRTDhDclFkS3pWaGRLUkNqMklqYUtsblFrTWEwYkRZQ0s5bHNwdEZtSFB2WFlRczNQWkV4RE51NEFrMGhiTFRMZjhtMlBIeFZ1QUV6SUs1QTB3RENDalMvV3RnVWk3VFhMTkwySm5uZVp4WnBkS3l4Z3pGZXBGcXpjaGpoWWV2KzFYZ3psdWUxbkN2YWFSdDJIUjNkd1EwYkorRUtGeUl3dzVnUEZpM2FyVWxlSU9YRGpEMGdLVTVRaklwbDRvZkYybEt0b3JsNUxuSi8ydkFLcmJhSHdDd0Z1TDczdUVuK3NCTm52b1VPejFPWHJjMTB0TDlDbFpmbUhPdEVkWnpRd0x2S2Fack5nWThDWmlmT29mU0Z0ZU52dndTdGVRVE5SYTdTZ25YYXRHS2hVdEtvV1lTNWhvMEtNQUE2dkplZ05YT1B4Q0cwSXM1OFpnQXRDa205dElVd0pWRDg3WVNsdG9CUVNTZzZ5dDhsNEp4ak5sb2VaWThXUDR5UXZCblJQTDVTT1JmTkkzR0drR2IzemVQUVBxVEptK29vZW54WEtQVHljMmlnbUhUZVVHcjR6YVRRODBIaW1BUmNzNDVZZ2Rzb282U2JMaEpqZHhBMEhTTHBUdzB1REw0VTdrR25hbW1rQmIxb0xJZm82bFoybTRKcnkxWTNQNEd3R09zWk4xalZXK0Q4SWNGYTY2OWFhNFJlOUdmZzJUV1l2ckc3QnJNWmNrcmRuMFZsY0cxTDY0aHBXS3BqclRFWlhubnRaQnBReVRndGRiVUV3RVVGWGxRRXJYUnBldmJDSHM4Rk1VRXpwOHIrdWtjeTNscnN6Rk0ybm0vZmN1V3NxWGZaT1NTSHE3d1dBejY5bENXcHUzalZFdlNuU3RnLzUwVkM5N2hvTXMrMUJHOTdUT2Y5SXVEZVRSYlhJSmcxRzZQK3E5V3d4RDlGek9vbDd1VUMwU2J3eURNaXoyNXVlOEVkeUJEY0lYdkdNTllIVllLOVRFNFNMMFMwdkR3OGtXU00vQStUVlk0b0dncW9ZSnppM05aTnF4YlFLaGw4cGc0OWd4STI5Q0FaL0FaMUZYeXFDbW5WUVRXZFJBM1g0LzFPSElQeUltckRiaG8xaXlJQ0VaeHBUQVZSb2QyY2g5SnU1RlFDeW0vZlBCMTlTQ1M2dHF2U3liY3hCQXg1VVU1clEydVJTK0lIdmVCOURKeC9WZ3pzRERZYTVRdTlFZjRMS2RyTWJCRHRIeTBEZVY0Z1ZZWk5RRDdjRGw0TFJhTTJZU2FTYkhvQ1lieXJUaDNZekxSTjI5UElLZ1U1a2hhUElHbVlkL1pSQ1psQTFQTHQvaUkzK2MyODRPU3I0Mko1ekxwcG1nSkU0OTdCYzh0UW1wNDlJcUtKcGs3NHhpSEc3anBmVTFqRkZKQ2ZwYTVVbmMrcnhSV2R5cWV2Wml4anJkUUdsTndEQ1hIeldvS3dQTWJIVDBNNTZFa1F3S1BsMHVjbkdWTCtBaUIxNlU0ZWNKd3VBQUFBQUVsRlRrU3VRbUNDIgp9Cg=="/>
    </extobj>
    <extobj name="334E55B0-647D-440b-865C-3EC943EB4CBC-2">
      <extobjdata type="334E55B0-647D-440b-865C-3EC943EB4CBC" data="ewogICAiSW1nU2V0dGluZ0pzb24iIDogIntcImRwaVwiOlwiNjAwXCIsXCJmb3JtYXRcIjpcIlBOR1wiLFwidHJhbnNwYXJlbnRcIjp0cnVlLFwiYXV0b1wiOnRydWV9IiwKICAgIkxhdGV4IiA6ICJYRnNnWEcxaGRHaGlabnRuZlY5N1kzMWVlM1I5SUZ4ZCIsCiAgICJMYXRleEltZ0Jhc2U2NCIgOiAiaVZCT1J3MEtHZ29BQUFBTlNVaEVVZ0FBQUVzQUFBQmRCQU1BQUFBZjc0WmZBQUFBTUZCTVZFWC8vLzhBQUFBQUFBQUFBQUFBQUFBQUFBQUFBQUFBQUFBQUFBQUFBQUFBQUFBQUFBQUFBQUFBQUFBQUFBQUFBQUF2M2FCN0FBQUFEM1JTVGxNQUlsUm1kb2t5dSsvTkVFU1pxOTNwZHJoWUFBQUFDWEJJV1hNQUFBN0VBQUFPeEFHVkt3NGJBQUFEMkVsRVFWUklEY1ZXVFV3VFVSQitGU2k0VUNCaWpERW1ZT0xQRVE3R2l5RnRvaWMxRm1NOG1uTEVVNnRlOENjcDZrR05rWExRUUlLbU5URUdLZ25lVEx5VWVQRkliLzVGdHg0MHFJZmlIeXdLSFdmZTI3Zjd1dHR0MzhIRWQraWIrZVo3ODJabloyYkxXUDJWcTIrMnJmRjFIVm9ZUU1kZEI0Q090elpZMWFIMXdrOGRXaFJXZEdnbWpPblFNbERVb0lVQUJqUm9UUURkR3JRSVdJMVk3Um13VjZrZXRWbXlvQzZOR2ZsOEhGYnkrVnc5Wjl6MnI5TVdhM2dqWTVpMllRMmFSdHJJeTMrcHRrVlkxbmdDVm9hVUJzMEFpR25RTnVtbFRiTkpPMFdUdGphbzh5N1JwSW1oK2dFbWVaTWFqZG9oeXRQVzhhdStNN2JJZTdsUVVtbGI5cDg2dEpjRFcwZmhEaGZpTU1GWUNKNjR0SWVqdkVIV1RqRDJsS1FVbVpMVUxDTS9YTlpPcDR1bTU3akk0Mm5CUjJoV1hnUldLY0M5dzZjRitlTSszTGtMRTE1bWJybk9UTVRmb01wYmM1cHRSbldZck9IM2xYTzBpNFV2QmNRa0xxRDBoYlhpYjdjMHVuc1U0UkpYNmNBR09hMjRWaWtaTkN4aVhNTkJCWmdBRXo1SW83dnppT3hMNkVTS2hVUUNYUXBKbmVUQ2h0SW8vcTQyUzIwZVRaYXRtQ2gvbDRicVBhblFGbEVPR1BIOWFKSlBSclNBcjFUQlF3c29uRjZrcWJFRlhOcUZOUG1rSm9vQjN4Vkt2ZndjbGxFY3EzNUNxZUUzazFMUEY0bEQwdURaVGJRVk9VWVZKY1Awa0JpYlFhTUlpS1EvUHJzTmhETG9nMjQxc2tqckM2S3hBbHBYZDdGSGxGeWxXcjM4TkpydHRaSHpHaDI5Q1M0ZXQxbnIzUTdxRXpveG5wNFhVekIrLzREUHBnQUZyZW5QRWpLNXl0RWFZaFlXYXFBK3FCeFUxOVhNTWxSeTFVaE5MUTF3VFlPWHNKTm0zUmlmdkh3dzhFRFNwb210Y3FUbWxZeVBGcFY1VnVFWmcxUFczV0VPdEtzY2ttTU9MNXlHbTY4ekZmRUtUUS9QYWNHUUNaY1lhODllNGVjaUhwcFQ1LzF3bFFnekcvUWI5bnFUemRVc0V0ckVDOS93c2VRL3hRVHcyM3A1ZjQ3Z2xlZnRPbnV3K3hWcWRqL0tQdzV4V01QQmo1Mmd0c2tab2cxUU1BVjduRVFCaHo3Rkh5TlVyZ1FDUlZKa1NVUXFlR29lVWNuZ08wM29DWlJ3aWc2NUJueFZjbXdKa0hwNkRNVXVaMlFRM3UrbDBiQW9jUU5HN2l6MFZuMHBlVXVoT1YwMU45c1E3WE1Pb1VDeFVWQUEzeFM0QmRHU29sTVVOTWZ3RzdHc3dtV2NESXBPOVVKekZmY0pCV2JiRWYva0FuRlVpNmhpaUFzdWl0N1JIYnkxRVlQR0JDOGsvTE5DRWJxTFQ5WGJSM2N3WTl1ZUxMS3NQckpoWGdaY0RrbHphSE1YdlJwYWlyZklNRWMyaWJyZ1ZMdnlLVzhVSWw5WmVmM2pZeGVXd0JxZlBQbE1tc1EvQXE3Tldqa0g5UWtSK1pFTFowUXYrQmdjTU1yQ1NjaGN6ZFZtQ0hRV3ZxTFFreFpQSHN5TXcvVjNXVmp6NU1YSE53YVhyTS9QYzRUL0JiejIzQjNhMDUyUEFBQUFBRWxGVGtTdVFtQ0MiCn0K"/>
    </extobj>
    <extobj name="334E55B0-647D-440b-865C-3EC943EB4CBC-3">
      <extobjdata type="334E55B0-647D-440b-865C-3EC943EB4CBC" data="ewogICAiSW1nU2V0dGluZ0pzb24iIDogIntcImRwaVwiOlwiNjAwXCIsXCJmb3JtYXRcIjpcIlBOR1wiLFwidHJhbnNwYXJlbnRcIjp0cnVlLFwiYXV0b1wiOnRydWV9IiwKICAgIkxhdGV4IiA6ICJYRnNnWEdoaGRIdGNiV0YwYUdKbWUyZDlmVjU3ZEgwZ1hGMD0iLAogICAiTGF0ZXhJbWdCYXNlNjQiIDogImlWQk9SdzBLR2dvQUFBQU5TVWhFVWdBQUFFWUFBQUJZQkFNQUFBQzYzSnhjQUFBQU1GQk1WRVgvLy84QUFBQUFBQUFBQUFBQUFBQUFBQUFBQUFBQUFBQUFBQUFBQUFBQUFBQUFBQUFBQUFBQUFBQUFBQUFBQUFBdjNhQjdBQUFBRDNSU1RsTUF1ektaNzJZUTNTS3JSSWxVZHMxdVc1bTlBQUFBQ1hCSVdYTUFBQTdFQUFBT3hBR1ZLdzRiQUFBRGZVbEVRVlJJRFkyV1RXZ1RRUlNBSi8zWkp2MnhSV3Z4SUNhSGVqVUszbE5FcVhwSjhDaElGaXRCQkdrUkVhR0hEZjZkbEZZUUJTOWJMMTZUaTZCNFNQVWtpTFFnS2dpU0ZyMVlrZG8yTmRTLzUzc3pPN3N6a3pIckhETHY1NXMzc3kvdnpTNWo3WWZiM2szZStrWXMwd0hneGtHZEFIRUk2NEsxV0dZR2ZzY3lSVmlQWlh3WWkyWHlNQnZISkFFS2NVdzNRRG1PU1VIRFJMYXJodDQ4QkdOS01TY2dvMmdERWdHVlNldkpjRXFsT3F5WFNxNnlNSUVMMVVEb2FrbFBHZzdDSVdVTmltWjZFckRwZUkyeUNtRjZGbFVkNDg2eEJCeFZiWmllaktxbitENitGc2hNajk5MGNVbWZGc2lvbmhTTThLaEZOWkJSUGY2VzJMaGZEYVJYVHpKZkZRd2JWUW92Qjk4Q0s1LzJTaVc1S0NYR1BCaUtGTHZrbU9teFlQMUdlaXdJKzUvbTZoSE5sU2pZQWdTMlFkRmN0V29iSnN2cnlXbGIwa1dlbnM2ZmJjS3dIRy9BeWxUSTNEejE5TTF6cnQwYWhxOWNxTU1TWTBrc0dUSE9EL01LLy9PWXNRY2s4ZnhtcWRwSE53UGtLaWZvWjJXQ2kvd01mWGptQVZtSldHOEFIejg4NFc2WWZvWXpYK3pEN2Z6eElJeVB4cnNvODVaYVlkdFF6WkNyNDE1ek44MDRNT2NncnNZS1NwZXdxbHZidklnMjhZQkViMUc0cGxnZC9qclUySXRjeFdZQmZGWWZMb2RlSWZCVGxJVk0rQkJMaWtRcFhBOHREdlEwaXQ4Vm54UW4wUzZ2R1IvbFg5S2h6Rm1GeWFHc0ZIMUlMYUJkUGdjeHRqZEV4V0JzdFRDRGpIb2UyMTZEeU1qbjhsRzAzZXlVWFBrRzhsQWNDMDhhQ2ZpT291VHlRV0kxY2tXU2o0NVpybEtSeUtORmZwTE9vRWNjZ3FRZnVqUFFrbmxjUFllS3M0ck1mR0ExcGdxNjFsNncwem1jWmQwWkNFdWpMeGhicnVrVWVqZU12QXVRamJJZFlUMTRodXNIUHNINDV4UC9JQmlyNkxld2xhdkpERnE5d3JnSys5dDRoY3V6bHFlK3pBTit4K3RHUTBzREhIRU5tNm5XZ3VRMERvOHY3emhwcDdNQkk2Ym1Xek1HNlhRSHFHT1hCZXBWQVpKRlkrdWtiMEMyN2trWmpLVmNPOHc0cmEzaHRDQ3RIMWlqdU5QT3NqamgyVmQzK0w2dWZtQ3FaclhPOXhGVTBCazZzUGF3TlRUTTZzd2ttalFMWFpsTG1vWGhQeUZ2RnVHZ1JoelRtUVdUb2Q2ZTBobU1vKzlGY1laMHBndE44NnFKemxOVkRmU0pZWVRHemVWVkU1SWVObktvTUVaVjBITGRYVVBqaFFpcW8ycWtCOTkwSGxydkI1QkRYVzJwRFg3WkhYdC9nemxYWHE0aTBwaVBvb2JTQkRxaTBTeUVEbFhvRi84MjU3NWtWSThxbjN1OTV5STB4cGNmUFZTdGdmd1gwYXVZRjdvTTFqa0FBQUFBU1VWT1JLNUNZSUk9Igp9Cg=="/>
    </extobj>
  </extobjs>
</s:customData>
</file>

<file path=customXml/itemProps2.xml><?xml version="1.0" encoding="utf-8"?>
<ds:datastoreItem xmlns:ds="http://schemas.openxmlformats.org/officeDocument/2006/customXml" ds:itemID="s:customData">
  <ds:schemaRefs>
    <ds:schemaRef ds:uri="http://www.wps.cn/officeDocument/2013/wpsCustomDat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5214</Words>
  <Application>WPS 演示</Application>
  <PresentationFormat>全屏显示(16:9)</PresentationFormat>
  <Paragraphs>354</Paragraphs>
  <Slides>21</Slides>
  <Notes>20</Notes>
  <HiddenSlides>0</HiddenSlides>
  <MMClips>0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21</vt:i4>
      </vt:variant>
    </vt:vector>
  </HeadingPairs>
  <TitlesOfParts>
    <vt:vector size="41" baseType="lpstr">
      <vt:lpstr>Arial</vt:lpstr>
      <vt:lpstr>方正书宋_GBK</vt:lpstr>
      <vt:lpstr>Wingdings</vt:lpstr>
      <vt:lpstr>微软雅黑</vt:lpstr>
      <vt:lpstr>汉仪旗黑KW</vt:lpstr>
      <vt:lpstr>宋体</vt:lpstr>
      <vt:lpstr>汉仪书宋二KW</vt:lpstr>
      <vt:lpstr>Calibri</vt:lpstr>
      <vt:lpstr>Calibri</vt:lpstr>
      <vt:lpstr>Helvetica Neue</vt:lpstr>
      <vt:lpstr>Arial</vt:lpstr>
      <vt:lpstr>微软雅黑</vt:lpstr>
      <vt:lpstr>Times New Roman</vt:lpstr>
      <vt:lpstr>Verdana</vt:lpstr>
      <vt:lpstr>Microsoft Yahei</vt:lpstr>
      <vt:lpstr>宋体</vt:lpstr>
      <vt:lpstr>Arial Unicode MS</vt:lpstr>
      <vt:lpstr>苹方-简</vt:lpstr>
      <vt:lpstr>Office 主题</vt:lpstr>
      <vt:lpstr>1_Office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GNN的应用领域</vt:lpstr>
      <vt:lpstr>PowerPoint 演示文稿</vt:lpstr>
      <vt:lpstr>PowerPoint 演示文稿</vt:lpstr>
      <vt:lpstr>Model：Grapy Construction </vt:lpstr>
      <vt:lpstr>PowerPoint 演示文稿</vt:lpstr>
      <vt:lpstr>PowerPoint 演示文稿</vt:lpstr>
      <vt:lpstr>PowerPoint 演示文稿</vt:lpstr>
      <vt:lpstr>PowerPoint 演示文稿</vt:lpstr>
      <vt:lpstr>Result</vt:lpstr>
      <vt:lpstr>总结：4个问题</vt:lpstr>
      <vt:lpstr>PowerPoint 演示文稿</vt:lpstr>
      <vt:lpstr>感谢观看。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iamisis</dc:creator>
  <cp:lastModifiedBy>usts_chen</cp:lastModifiedBy>
  <cp:revision>310</cp:revision>
  <dcterms:created xsi:type="dcterms:W3CDTF">2020-08-07T14:07:03Z</dcterms:created>
  <dcterms:modified xsi:type="dcterms:W3CDTF">2020-08-07T14:07:03Z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2052-2.3.2.3823</vt:lpwstr>
  </property>
</Properties>
</file>